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2" r:id="rId4"/>
    <p:sldId id="265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D87"/>
    <a:srgbClr val="39AB8E"/>
    <a:srgbClr val="0A4A6A"/>
    <a:srgbClr val="0A4768"/>
    <a:srgbClr val="0E2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1FA-E344-45A6-B7A0-3759446E3673}" type="datetimeFigureOut">
              <a:rPr lang="it-IT" smtClean="0"/>
              <a:t>16/02/2024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238-8485-496A-A8BD-BC3F320B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70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1FA-E344-45A6-B7A0-3759446E3673}" type="datetimeFigureOut">
              <a:rPr lang="it-IT" smtClean="0"/>
              <a:t>16/02/2024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238-8485-496A-A8BD-BC3F320B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6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1FA-E344-45A6-B7A0-3759446E3673}" type="datetimeFigureOut">
              <a:rPr lang="it-IT" smtClean="0"/>
              <a:t>16/02/2024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238-8485-496A-A8BD-BC3F320B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64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1FA-E344-45A6-B7A0-3759446E3673}" type="datetimeFigureOut">
              <a:rPr lang="it-IT" smtClean="0"/>
              <a:t>16/02/2024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238-8485-496A-A8BD-BC3F320B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89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1FA-E344-45A6-B7A0-3759446E3673}" type="datetimeFigureOut">
              <a:rPr lang="it-IT" smtClean="0"/>
              <a:t>16/02/2024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238-8485-496A-A8BD-BC3F320B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61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1FA-E344-45A6-B7A0-3759446E3673}" type="datetimeFigureOut">
              <a:rPr lang="it-IT" smtClean="0"/>
              <a:t>16/02/2024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238-8485-496A-A8BD-BC3F320B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52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1FA-E344-45A6-B7A0-3759446E3673}" type="datetimeFigureOut">
              <a:rPr lang="it-IT" smtClean="0"/>
              <a:t>16/02/2024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238-8485-496A-A8BD-BC3F320B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1FA-E344-45A6-B7A0-3759446E3673}" type="datetimeFigureOut">
              <a:rPr lang="it-IT" smtClean="0"/>
              <a:t>16/02/2024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238-8485-496A-A8BD-BC3F320B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53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1FA-E344-45A6-B7A0-3759446E3673}" type="datetimeFigureOut">
              <a:rPr lang="it-IT" smtClean="0"/>
              <a:t>16/02/2024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238-8485-496A-A8BD-BC3F320B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08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1FA-E344-45A6-B7A0-3759446E3673}" type="datetimeFigureOut">
              <a:rPr lang="it-IT" smtClean="0"/>
              <a:t>16/02/2024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238-8485-496A-A8BD-BC3F320B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81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D1FA-E344-45A6-B7A0-3759446E3673}" type="datetimeFigureOut">
              <a:rPr lang="it-IT" smtClean="0"/>
              <a:t>16/02/2024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0238-8485-496A-A8BD-BC3F320B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53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D1FA-E344-45A6-B7A0-3759446E3673}" type="datetimeFigureOut">
              <a:rPr lang="it-IT" smtClean="0"/>
              <a:t>16/02/2024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0238-8485-496A-A8BD-BC3F320BF0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83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00100" y="3632765"/>
            <a:ext cx="1059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ALLA MIGLIORE COPERTURA FINANZIARIA CI PENSIAMO </a:t>
            </a:r>
            <a:r>
              <a:rPr lang="it-IT" sz="25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NOI</a:t>
            </a:r>
          </a:p>
          <a:p>
            <a:pPr algn="ctr"/>
            <a:endParaRPr lang="it-IT" sz="2500" cap="all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it-IT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Cofiprof</a:t>
            </a:r>
            <a:r>
              <a:rPr lang="it-IT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tramite i suoi consulenti sul territorio, opera principalmente in Piemonte, Lombardia e Liguria.</a:t>
            </a:r>
            <a:br>
              <a:rPr lang="it-IT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it-IT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filosofia del gruppo di lavoro di </a:t>
            </a:r>
            <a:r>
              <a:rPr lang="it-IT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Cofiprof</a:t>
            </a:r>
            <a:r>
              <a:rPr lang="it-IT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è quella di affiancare le aziende fornitrici nell’offerta integrata ai propri clienti. Grazie all’esperienza interna dei collaboratori e al supporto tecnico di professionisti, riusciamo a fornire un servizio ad alto valore aggiunto.</a:t>
            </a:r>
          </a:p>
          <a:p>
            <a:pPr algn="ctr"/>
            <a:endParaRPr lang="it-IT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magine 3" descr="Z:\FEDERICA PC 2\COFIPROF\BLOG\Immagini sito\logo-paolo-parola-bianco-horizont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050835"/>
            <a:ext cx="3619500" cy="185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5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aborazione predefinita 14"/>
          <p:cNvSpPr/>
          <p:nvPr/>
        </p:nvSpPr>
        <p:spPr>
          <a:xfrm>
            <a:off x="571499" y="461180"/>
            <a:ext cx="11038115" cy="5923291"/>
          </a:xfrm>
          <a:prstGeom prst="flowChartPredefinedProcess">
            <a:avLst/>
          </a:prstGeom>
          <a:solidFill>
            <a:schemeClr val="bg1"/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382733" y="873834"/>
            <a:ext cx="541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NOSTRI SERVIZI</a:t>
            </a:r>
            <a:endParaRPr lang="it-IT" sz="42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49265" y="2569228"/>
            <a:ext cx="3717858" cy="378297"/>
          </a:xfrm>
          <a:prstGeom prst="rect">
            <a:avLst/>
          </a:prstGeom>
          <a:solidFill>
            <a:srgbClr val="066D87"/>
          </a:solidFill>
        </p:spPr>
        <p:txBody>
          <a:bodyPr wrap="square" rtlCol="0">
            <a:spAutoFit/>
          </a:bodyPr>
          <a:lstStyle/>
          <a:p>
            <a:r>
              <a:rPr lang="it-IT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Agevolazioni Regionali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49265" y="3698194"/>
            <a:ext cx="3717859" cy="369332"/>
          </a:xfrm>
          <a:prstGeom prst="rect">
            <a:avLst/>
          </a:prstGeom>
          <a:solidFill>
            <a:srgbClr val="066D87"/>
          </a:solidFill>
        </p:spPr>
        <p:txBody>
          <a:bodyPr wrap="square">
            <a:spAutoFit/>
          </a:bodyPr>
          <a:lstStyle/>
          <a:p>
            <a:r>
              <a:rPr lang="it-IT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Garanzia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40581" y="3122217"/>
            <a:ext cx="3726543" cy="369332"/>
          </a:xfrm>
          <a:prstGeom prst="rect">
            <a:avLst/>
          </a:prstGeom>
          <a:solidFill>
            <a:srgbClr val="066D87"/>
          </a:solidFill>
        </p:spPr>
        <p:txBody>
          <a:bodyPr wrap="square" rtlCol="0">
            <a:spAutoFit/>
          </a:bodyPr>
          <a:lstStyle/>
          <a:p>
            <a:r>
              <a:rPr lang="it-IT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Agevolazioni </a:t>
            </a:r>
            <a:r>
              <a:rPr lang="it-IT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Nazionali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40550" y="4274538"/>
            <a:ext cx="3717859" cy="369332"/>
          </a:xfrm>
          <a:prstGeom prst="rect">
            <a:avLst/>
          </a:prstGeom>
          <a:solidFill>
            <a:srgbClr val="066D87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</a:rPr>
              <a:t>Industria 4.0 e Certificazioni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48265" y="3694582"/>
            <a:ext cx="3731272" cy="369332"/>
          </a:xfrm>
          <a:prstGeom prst="rect">
            <a:avLst/>
          </a:prstGeom>
          <a:solidFill>
            <a:srgbClr val="066D87"/>
          </a:solidFill>
        </p:spPr>
        <p:txBody>
          <a:bodyPr wrap="square" rtlCol="0">
            <a:spAutoFit/>
          </a:bodyPr>
          <a:lstStyle/>
          <a:p>
            <a:r>
              <a:rPr lang="it-IT" b="1" i="0" u="none" strike="noStrike" baseline="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Minibond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348265" y="3135807"/>
            <a:ext cx="3739987" cy="369332"/>
          </a:xfrm>
          <a:prstGeom prst="rect">
            <a:avLst/>
          </a:prstGeom>
          <a:solidFill>
            <a:srgbClr val="066D87"/>
          </a:solidFill>
        </p:spPr>
        <p:txBody>
          <a:bodyPr wrap="square" rtlCol="0">
            <a:spAutoFit/>
          </a:bodyPr>
          <a:lstStyle/>
          <a:p>
            <a:r>
              <a:rPr lang="it-IT" b="1" i="0" u="none" strike="noStrike" baseline="0" dirty="0" smtClean="0">
                <a:solidFill>
                  <a:schemeClr val="bg1"/>
                </a:solidFill>
                <a:latin typeface="Arial" panose="020B0604020202020204" pitchFamily="34" charset="0"/>
              </a:rPr>
              <a:t>Credito</a:t>
            </a:r>
            <a:r>
              <a:rPr lang="it-IT" b="1" i="0" u="none" strike="noStrike" dirty="0" smtClean="0">
                <a:solidFill>
                  <a:schemeClr val="bg1"/>
                </a:solidFill>
                <a:latin typeface="Arial" panose="020B0604020202020204" pitchFamily="34" charset="0"/>
              </a:rPr>
              <a:t> diretto</a:t>
            </a:r>
            <a:endParaRPr lang="it-IT" b="1" i="0" u="none" strike="noStrike" baseline="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348265" y="2549734"/>
            <a:ext cx="3731272" cy="369332"/>
          </a:xfrm>
          <a:prstGeom prst="rect">
            <a:avLst/>
          </a:prstGeom>
          <a:solidFill>
            <a:srgbClr val="066D87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</a:rPr>
              <a:t>Consulenza</a:t>
            </a:r>
          </a:p>
        </p:txBody>
      </p:sp>
    </p:spTree>
    <p:extLst>
      <p:ext uri="{BB962C8B-B14F-4D97-AF65-F5344CB8AC3E}">
        <p14:creationId xmlns:p14="http://schemas.microsoft.com/office/powerpoint/2010/main" val="36013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laborazione predefinita 2"/>
          <p:cNvSpPr/>
          <p:nvPr/>
        </p:nvSpPr>
        <p:spPr>
          <a:xfrm>
            <a:off x="571499" y="461180"/>
            <a:ext cx="11038115" cy="5923291"/>
          </a:xfrm>
          <a:prstGeom prst="flowChartPredefinedProcess">
            <a:avLst/>
          </a:prstGeom>
          <a:solidFill>
            <a:schemeClr val="bg1"/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382730" y="669567"/>
            <a:ext cx="541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poche righe…</a:t>
            </a:r>
            <a:endParaRPr lang="it-IT" sz="36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56122" y="1566355"/>
            <a:ext cx="7868863" cy="1569660"/>
          </a:xfrm>
          <a:prstGeom prst="rect">
            <a:avLst/>
          </a:prstGeom>
          <a:solidFill>
            <a:srgbClr val="066D87"/>
          </a:solidFill>
        </p:spPr>
        <p:txBody>
          <a:bodyPr wrap="square" rtlCol="0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it-IT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Concessione di garanzia</a:t>
            </a: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nei confronti delle Banche convenzionate per agevolare l’accesso al credito delle PMI (start up e PMI a regime):</a:t>
            </a:r>
          </a:p>
          <a:p>
            <a:pPr marL="269875" lvl="0" indent="-179388" algn="just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linee di credito a breve termine per sviluppare il circolante;</a:t>
            </a:r>
          </a:p>
          <a:p>
            <a:pPr marL="269875" lvl="0" indent="-179388" algn="just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finanziamenti a medio e lungo termine per finanziare investimenti e riequilibrio finanziario;</a:t>
            </a:r>
          </a:p>
          <a:p>
            <a:pPr marL="269875" lvl="0" indent="-179388" algn="just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finanziamenti a valere su fondi comunitari o regionali, a condizioni agevolate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it-IT" sz="1600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56122" y="3273103"/>
            <a:ext cx="7868863" cy="830997"/>
          </a:xfrm>
          <a:prstGeom prst="rect">
            <a:avLst/>
          </a:prstGeom>
          <a:solidFill>
            <a:srgbClr val="066D87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Consulenza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per </a:t>
            </a: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aiutare le PMI a presentarsi al meglio al sistema finanziario: business </a:t>
            </a:r>
            <a:r>
              <a:rPr lang="it-IT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plan</a:t>
            </a: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analisi dei limiti dimensionali e accessibilità al Fondo di garanzia, analisi centrale rischi, direzione finanziaria, accesso alla contribuzione</a:t>
            </a:r>
            <a:endParaRPr lang="it-IT" sz="1600" b="1" i="0" u="none" strike="noStrike" baseline="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56122" y="4266746"/>
            <a:ext cx="7868863" cy="1569660"/>
          </a:xfrm>
          <a:prstGeom prst="rect">
            <a:avLst/>
          </a:prstGeom>
          <a:solidFill>
            <a:srgbClr val="066D87"/>
          </a:solidFill>
        </p:spPr>
        <p:txBody>
          <a:bodyPr wrap="square" rtlCol="0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Agevolazioni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contributi pubblici in c/interessi – in c/capitale e detrazioni fiscali, volti a favorire le PMI che sostengono un impegno finanziario per la propria attività.</a:t>
            </a:r>
          </a:p>
          <a:p>
            <a:pPr algn="just" fontAlgn="base">
              <a:spcAft>
                <a:spcPts val="0"/>
              </a:spcAft>
            </a:pP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Il servizio consiste nell’attività di </a:t>
            </a:r>
            <a:r>
              <a:rPr lang="it-IT" sz="1600" dirty="0" err="1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-valutazione e predisposizione della domanda di accesso agli incentivi sino alla rendicontazione.</a:t>
            </a:r>
          </a:p>
          <a:p>
            <a:pPr algn="just" fontAlgn="base">
              <a:spcAft>
                <a:spcPts val="0"/>
              </a:spcAft>
            </a:pP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Possiamo operare su tutti i settori produttivi, commerciali, dei servizi, agroindustria e agricoltura.</a:t>
            </a:r>
            <a:endParaRPr lang="it-IT" sz="1600" dirty="0" smtClean="0">
              <a:solidFill>
                <a:srgbClr val="666666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laborazione predefinita 2"/>
          <p:cNvSpPr/>
          <p:nvPr/>
        </p:nvSpPr>
        <p:spPr>
          <a:xfrm>
            <a:off x="571499" y="455860"/>
            <a:ext cx="11038115" cy="5923291"/>
          </a:xfrm>
          <a:prstGeom prst="flowChartPredefinedProcess">
            <a:avLst/>
          </a:prstGeom>
          <a:solidFill>
            <a:schemeClr val="bg1"/>
          </a:solid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</a:rPr>
              <a:t>Credito diretto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82722" y="667834"/>
            <a:ext cx="541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poche righe…</a:t>
            </a:r>
            <a:endParaRPr lang="it-IT" sz="36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56114" y="2751359"/>
            <a:ext cx="7868863" cy="1323439"/>
          </a:xfrm>
          <a:prstGeom prst="rect">
            <a:avLst/>
          </a:prstGeom>
          <a:solidFill>
            <a:srgbClr val="066D87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Nuovo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credito e </a:t>
            </a: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servizi</a:t>
            </a:r>
            <a:r>
              <a:rPr lang="it-IT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 </a:t>
            </a: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supportare la PMI nell’accesso a nuovi canali creditizi: attività di reperimento fonti verso intermediari finanziari o società di leasing, piattaforme online per lo smobilizzo di fatture commerciali, </a:t>
            </a:r>
            <a:r>
              <a:rPr lang="it-IT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crowdfunding</a:t>
            </a: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e </a:t>
            </a:r>
            <a:r>
              <a:rPr lang="it-IT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minibond</a:t>
            </a: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Servizio di certificazione, perizie esterne, rating legalità e assistenza assicurativa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it-IT" sz="1600" b="1" i="0" u="none" strike="noStrike" baseline="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156116" y="1542095"/>
            <a:ext cx="7868863" cy="1077218"/>
          </a:xfrm>
          <a:prstGeom prst="rect">
            <a:avLst/>
          </a:prstGeom>
          <a:solidFill>
            <a:srgbClr val="066D87"/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Internazionalizzazione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finanziamenti agevolati per l’internazionalizzazione delle PMI a valere sulla dotazione Fondo 394/81 gestito da SIMEST per il MISE.</a:t>
            </a:r>
          </a:p>
          <a:p>
            <a:pPr fontAlgn="base">
              <a:spcAft>
                <a:spcPts val="0"/>
              </a:spcAft>
            </a:pP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Il </a:t>
            </a: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servizio consiste nell’attività di </a:t>
            </a:r>
            <a:r>
              <a:rPr lang="it-IT" sz="1600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</a:t>
            </a:r>
            <a:r>
              <a:rPr lang="it-IT" sz="16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-valutazione, predisposizione della domanda sino alla rendicontazione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it-IT" sz="1600" b="1" i="0" u="none" strike="noStrike" baseline="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56114" y="4206844"/>
            <a:ext cx="7868863" cy="584775"/>
          </a:xfrm>
          <a:prstGeom prst="rect">
            <a:avLst/>
          </a:prstGeom>
          <a:solidFill>
            <a:srgbClr val="066D87"/>
          </a:solidFill>
        </p:spPr>
        <p:txBody>
          <a:bodyPr wrap="squar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Energy Partner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 investimenti inerenti la sostenibilità aziendale, ESG, Carbon </a:t>
            </a:r>
            <a:r>
              <a:rPr lang="it-IT" sz="1600" dirty="0" err="1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foot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print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e water </a:t>
            </a:r>
            <a:r>
              <a:rPr lang="it-IT" sz="1600" dirty="0" err="1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foot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print</a:t>
            </a:r>
            <a:r>
              <a:rPr lang="it-IT" sz="16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endParaRPr lang="it-IT" sz="1600" b="1" i="0" u="none" strike="noStrike" baseline="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16000" y="3670865"/>
            <a:ext cx="10210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it-IT" sz="25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Cofiprof</a:t>
            </a:r>
            <a:r>
              <a:rPr lang="it-IT" sz="2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sz="25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S.r.l.s. - Via Roma, 26/4 10040 Druento (TO)</a:t>
            </a: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Tel. +39 011 9845479 - </a:t>
            </a:r>
            <a:r>
              <a:rPr lang="it-IT" sz="2500" u="sng" dirty="0" smtClean="0">
                <a:solidFill>
                  <a:schemeClr val="bg1"/>
                </a:solidFill>
              </a:rPr>
              <a:t>p.parola@cofiprof.it </a:t>
            </a:r>
            <a:r>
              <a:rPr lang="en-US" sz="25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</a:t>
            </a:r>
            <a:r>
              <a:rPr lang="en-US" sz="25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www.cofiprof.it</a:t>
            </a:r>
            <a:endParaRPr lang="it-IT" sz="25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it-IT" sz="2500" b="1" cap="al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magine 3" descr="Z:\FEDERICA PC 2\COFIPROF\BLOG\Immagini sito\logo-paolo-parola-bianco-horizonta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061833"/>
            <a:ext cx="3714750" cy="1952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89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285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Amministrazione</dc:creator>
  <cp:lastModifiedBy>Amministrazione</cp:lastModifiedBy>
  <cp:revision>16</cp:revision>
  <dcterms:created xsi:type="dcterms:W3CDTF">2020-10-06T11:23:05Z</dcterms:created>
  <dcterms:modified xsi:type="dcterms:W3CDTF">2024-02-16T09:52:00Z</dcterms:modified>
</cp:coreProperties>
</file>