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8" r:id="rId6"/>
    <p:sldId id="261" r:id="rId7"/>
    <p:sldId id="262" r:id="rId8"/>
    <p:sldId id="263" r:id="rId9"/>
    <p:sldId id="264" r:id="rId10"/>
    <p:sldId id="265" r:id="rId11"/>
    <p:sldId id="266" r:id="rId12"/>
    <p:sldId id="267" r:id="rId13"/>
    <p:sldId id="271" r:id="rId14"/>
    <p:sldId id="272" r:id="rId15"/>
  </p:sldIdLst>
  <p:sldSz cx="9144000" cy="5143500" type="screen16x9"/>
  <p:notesSz cx="6858000" cy="9144000"/>
  <p:embeddedFontLst>
    <p:embeddedFont>
      <p:font typeface="Merriweather" panose="00000500000000000000" pitchFamily="2" charset="0"/>
      <p:regular r:id="rId17"/>
      <p:bold r:id="rId18"/>
      <p:italic r:id="rId19"/>
      <p:boldItalic r:id="rId20"/>
    </p:embeddedFont>
    <p:embeddedFont>
      <p:font typeface="Work Sans" pitchFamily="2" charset="0"/>
      <p:regular r:id="rId21"/>
      <p:bold r:id="rId22"/>
      <p:italic r:id="rId23"/>
      <p:boldItalic r:id="rId24"/>
    </p:embeddedFont>
    <p:embeddedFont>
      <p:font typeface="Work Sans Medium" pitchFamily="2" charset="0"/>
      <p:regular r:id="rId25"/>
      <p:bold r:id="rId26"/>
      <p:italic r:id="rId27"/>
      <p:boldItalic r:id="rId28"/>
    </p:embeddedFont>
    <p:embeddedFont>
      <p:font typeface="Work Sans SemiBold"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40">
          <p15:clr>
            <a:srgbClr val="747775"/>
          </p15:clr>
        </p15:guide>
        <p15:guide id="2" pos="340">
          <p15:clr>
            <a:srgbClr val="747775"/>
          </p15:clr>
        </p15:guide>
        <p15:guide id="3" pos="5386">
          <p15:clr>
            <a:srgbClr val="747775"/>
          </p15:clr>
        </p15:guide>
        <p15:guide id="4" orient="horz" pos="2900">
          <p15:clr>
            <a:srgbClr val="747775"/>
          </p15:clr>
        </p15:guide>
        <p15:guide id="5" orient="horz" pos="907">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C5D"/>
    <a:srgbClr val="0F304C"/>
    <a:srgbClr val="C1F262"/>
    <a:srgbClr val="0CAC49"/>
    <a:srgbClr val="0042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30" d="100"/>
          <a:sy n="130" d="100"/>
        </p:scale>
        <p:origin x="996" y="234"/>
      </p:cViewPr>
      <p:guideLst>
        <p:guide orient="horz" pos="340"/>
        <p:guide pos="340"/>
        <p:guide pos="5386"/>
        <p:guide orient="horz" pos="2900"/>
        <p:guide orient="horz" pos="90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c68e2940e5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c68e2940e5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c68e2940e5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c68e2940e5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c68e2940e5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c68e2940e5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c68e2940e5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c68e2940e5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c68e2940e5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c68e2940e5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c68e2940e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c68e2940e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c68e2940e5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c68e2940e5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c68e2940e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c68e2940e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c68e2940e5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c68e2940e5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8f1c7c0a03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8f1c7c0a0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8f1c7c0a0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8f1c7c0a0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c68e2940e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c68e2940e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c68e2940e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c68e2940e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sp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sp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sp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sp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sp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sp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sp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sp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sp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sp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sp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sp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sp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sp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5.pn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www.tributarioassociato.it/" TargetMode="Externa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5.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3998" cy="5127465"/>
          </a:xfrm>
          <a:prstGeom prst="rect">
            <a:avLst/>
          </a:prstGeom>
          <a:noFill/>
          <a:ln>
            <a:noFill/>
          </a:ln>
        </p:spPr>
      </p:pic>
      <p:sp>
        <p:nvSpPr>
          <p:cNvPr id="55" name="Google Shape;55;p13"/>
          <p:cNvSpPr txBox="1"/>
          <p:nvPr/>
        </p:nvSpPr>
        <p:spPr>
          <a:xfrm>
            <a:off x="539995" y="2300100"/>
            <a:ext cx="3167700" cy="190818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800" b="1" dirty="0">
                <a:solidFill>
                  <a:schemeClr val="lt1"/>
                </a:solidFill>
                <a:latin typeface="Work Sans"/>
                <a:ea typeface="Work Sans"/>
                <a:cs typeface="Work Sans"/>
                <a:sym typeface="Work Sans"/>
              </a:rPr>
              <a:t>Compliance e Innovazione</a:t>
            </a:r>
            <a:endParaRPr sz="2800" b="1" dirty="0">
              <a:solidFill>
                <a:schemeClr val="lt1"/>
              </a:solidFill>
              <a:latin typeface="Work Sans"/>
              <a:ea typeface="Work Sans"/>
              <a:cs typeface="Work Sans"/>
              <a:sym typeface="Work Sans"/>
            </a:endParaRPr>
          </a:p>
          <a:p>
            <a:pPr marL="0" lvl="0" indent="0" algn="l" rtl="0">
              <a:spcBef>
                <a:spcPts val="0"/>
              </a:spcBef>
              <a:spcAft>
                <a:spcPts val="0"/>
              </a:spcAft>
              <a:buNone/>
            </a:pPr>
            <a:r>
              <a:rPr lang="it" sz="2800" b="1" dirty="0">
                <a:solidFill>
                  <a:schemeClr val="lt1"/>
                </a:solidFill>
                <a:latin typeface="Work Sans"/>
                <a:ea typeface="Work Sans"/>
                <a:cs typeface="Work Sans"/>
                <a:sym typeface="Work Sans"/>
              </a:rPr>
              <a:t>per un domani sostenibile</a:t>
            </a:r>
            <a:endParaRPr sz="2800" b="1" dirty="0">
              <a:solidFill>
                <a:schemeClr val="lt1"/>
              </a:solidFill>
              <a:latin typeface="Work Sans"/>
              <a:ea typeface="Work Sans"/>
              <a:cs typeface="Work Sans"/>
              <a:sym typeface="Work Sans"/>
            </a:endParaRPr>
          </a:p>
        </p:txBody>
      </p:sp>
      <p:pic>
        <p:nvPicPr>
          <p:cNvPr id="56" name="Google Shape;56;p13"/>
          <p:cNvPicPr preferRelativeResize="0"/>
          <p:nvPr/>
        </p:nvPicPr>
        <p:blipFill>
          <a:blip r:embed="rId4">
            <a:alphaModFix/>
          </a:blip>
          <a:stretch>
            <a:fillRect/>
          </a:stretch>
        </p:blipFill>
        <p:spPr>
          <a:xfrm>
            <a:off x="539995" y="3671678"/>
            <a:ext cx="2375800" cy="38100"/>
          </a:xfrm>
          <a:prstGeom prst="rect">
            <a:avLst/>
          </a:prstGeom>
          <a:noFill/>
          <a:ln>
            <a:noFill/>
          </a:ln>
        </p:spPr>
      </p:pic>
      <p:pic>
        <p:nvPicPr>
          <p:cNvPr id="57" name="Google Shape;57;p13"/>
          <p:cNvPicPr preferRelativeResize="0"/>
          <p:nvPr/>
        </p:nvPicPr>
        <p:blipFill>
          <a:blip r:embed="rId4">
            <a:alphaModFix/>
          </a:blip>
          <a:stretch>
            <a:fillRect/>
          </a:stretch>
        </p:blipFill>
        <p:spPr>
          <a:xfrm>
            <a:off x="539995" y="2843400"/>
            <a:ext cx="2375800" cy="38100"/>
          </a:xfrm>
          <a:prstGeom prst="rect">
            <a:avLst/>
          </a:prstGeom>
          <a:noFill/>
          <a:ln>
            <a:noFill/>
          </a:ln>
        </p:spPr>
      </p:pic>
      <p:pic>
        <p:nvPicPr>
          <p:cNvPr id="58" name="Google Shape;58;p13"/>
          <p:cNvPicPr preferRelativeResize="0"/>
          <p:nvPr/>
        </p:nvPicPr>
        <p:blipFill>
          <a:blip r:embed="rId5">
            <a:alphaModFix/>
          </a:blip>
          <a:stretch>
            <a:fillRect/>
          </a:stretch>
        </p:blipFill>
        <p:spPr>
          <a:xfrm>
            <a:off x="540008" y="540737"/>
            <a:ext cx="1181824" cy="10721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2"/>
          <p:cNvPicPr preferRelativeResize="0"/>
          <p:nvPr/>
        </p:nvPicPr>
        <p:blipFill>
          <a:blip r:embed="rId3">
            <a:alphaModFix/>
          </a:blip>
          <a:stretch>
            <a:fillRect/>
          </a:stretch>
        </p:blipFill>
        <p:spPr>
          <a:xfrm>
            <a:off x="2" y="-80472"/>
            <a:ext cx="9143998" cy="5127465"/>
          </a:xfrm>
          <a:prstGeom prst="rect">
            <a:avLst/>
          </a:prstGeom>
          <a:noFill/>
          <a:ln>
            <a:noFill/>
          </a:ln>
        </p:spPr>
      </p:pic>
      <p:sp>
        <p:nvSpPr>
          <p:cNvPr id="181" name="Google Shape;181;p22"/>
          <p:cNvSpPr txBox="1"/>
          <p:nvPr/>
        </p:nvSpPr>
        <p:spPr>
          <a:xfrm>
            <a:off x="540000" y="5400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dirty="0">
                <a:solidFill>
                  <a:srgbClr val="113451"/>
                </a:solidFill>
                <a:latin typeface="Work Sans SemiBold"/>
                <a:ea typeface="Work Sans SemiBold"/>
                <a:cs typeface="Work Sans SemiBold"/>
                <a:sym typeface="Work Sans SemiBold"/>
              </a:rPr>
              <a:t>Highlights 2024 - 2025</a:t>
            </a:r>
            <a:endParaRPr dirty="0">
              <a:solidFill>
                <a:srgbClr val="113451"/>
              </a:solidFill>
              <a:latin typeface="Work Sans SemiBold"/>
              <a:ea typeface="Work Sans SemiBold"/>
              <a:cs typeface="Work Sans SemiBold"/>
              <a:sym typeface="Work Sans SemiBold"/>
            </a:endParaRPr>
          </a:p>
        </p:txBody>
      </p:sp>
      <p:pic>
        <p:nvPicPr>
          <p:cNvPr id="182" name="Google Shape;182;p22"/>
          <p:cNvPicPr preferRelativeResize="0"/>
          <p:nvPr/>
        </p:nvPicPr>
        <p:blipFill>
          <a:blip r:embed="rId4">
            <a:alphaModFix/>
          </a:blip>
          <a:stretch>
            <a:fillRect/>
          </a:stretch>
        </p:blipFill>
        <p:spPr>
          <a:xfrm>
            <a:off x="2770071" y="423705"/>
            <a:ext cx="863098" cy="516499"/>
          </a:xfrm>
          <a:prstGeom prst="rect">
            <a:avLst/>
          </a:prstGeom>
          <a:noFill/>
          <a:ln>
            <a:noFill/>
          </a:ln>
        </p:spPr>
      </p:pic>
      <p:pic>
        <p:nvPicPr>
          <p:cNvPr id="183" name="Google Shape;183;p22"/>
          <p:cNvPicPr preferRelativeResize="0"/>
          <p:nvPr/>
        </p:nvPicPr>
        <p:blipFill>
          <a:blip r:embed="rId5">
            <a:alphaModFix/>
          </a:blip>
          <a:stretch>
            <a:fillRect/>
          </a:stretch>
        </p:blipFill>
        <p:spPr>
          <a:xfrm>
            <a:off x="4861319" y="1393424"/>
            <a:ext cx="401711" cy="400200"/>
          </a:xfrm>
          <a:prstGeom prst="rect">
            <a:avLst/>
          </a:prstGeom>
          <a:noFill/>
          <a:ln>
            <a:noFill/>
          </a:ln>
        </p:spPr>
      </p:pic>
      <p:pic>
        <p:nvPicPr>
          <p:cNvPr id="184" name="Google Shape;184;p22"/>
          <p:cNvPicPr preferRelativeResize="0"/>
          <p:nvPr/>
        </p:nvPicPr>
        <p:blipFill>
          <a:blip r:embed="rId6">
            <a:alphaModFix/>
          </a:blip>
          <a:stretch>
            <a:fillRect/>
          </a:stretch>
        </p:blipFill>
        <p:spPr>
          <a:xfrm>
            <a:off x="960225" y="2990978"/>
            <a:ext cx="401700" cy="411095"/>
          </a:xfrm>
          <a:prstGeom prst="rect">
            <a:avLst/>
          </a:prstGeom>
          <a:noFill/>
          <a:ln>
            <a:noFill/>
          </a:ln>
        </p:spPr>
      </p:pic>
      <p:pic>
        <p:nvPicPr>
          <p:cNvPr id="185" name="Google Shape;185;p22"/>
          <p:cNvPicPr preferRelativeResize="0"/>
          <p:nvPr/>
        </p:nvPicPr>
        <p:blipFill>
          <a:blip r:embed="rId7">
            <a:alphaModFix/>
          </a:blip>
          <a:stretch>
            <a:fillRect/>
          </a:stretch>
        </p:blipFill>
        <p:spPr>
          <a:xfrm>
            <a:off x="1000089" y="1339639"/>
            <a:ext cx="381725" cy="459700"/>
          </a:xfrm>
          <a:prstGeom prst="rect">
            <a:avLst/>
          </a:prstGeom>
          <a:noFill/>
          <a:ln>
            <a:noFill/>
          </a:ln>
        </p:spPr>
      </p:pic>
      <p:pic>
        <p:nvPicPr>
          <p:cNvPr id="186" name="Google Shape;186;p22"/>
          <p:cNvPicPr preferRelativeResize="0"/>
          <p:nvPr/>
        </p:nvPicPr>
        <p:blipFill>
          <a:blip r:embed="rId8">
            <a:alphaModFix/>
          </a:blip>
          <a:stretch>
            <a:fillRect/>
          </a:stretch>
        </p:blipFill>
        <p:spPr>
          <a:xfrm>
            <a:off x="4805989" y="3047286"/>
            <a:ext cx="502848" cy="516500"/>
          </a:xfrm>
          <a:prstGeom prst="rect">
            <a:avLst/>
          </a:prstGeom>
          <a:noFill/>
          <a:ln>
            <a:noFill/>
          </a:ln>
        </p:spPr>
      </p:pic>
      <p:sp>
        <p:nvSpPr>
          <p:cNvPr id="187" name="Google Shape;187;p22"/>
          <p:cNvSpPr txBox="1"/>
          <p:nvPr/>
        </p:nvSpPr>
        <p:spPr>
          <a:xfrm>
            <a:off x="1438650" y="1347224"/>
            <a:ext cx="2508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700">
                <a:solidFill>
                  <a:schemeClr val="lt1"/>
                </a:solidFill>
                <a:latin typeface="Work Sans SemiBold"/>
                <a:ea typeface="Work Sans SemiBold"/>
                <a:cs typeface="Work Sans SemiBold"/>
                <a:sym typeface="Work Sans SemiBold"/>
              </a:rPr>
              <a:t>Accreditamento AEO</a:t>
            </a:r>
            <a:endParaRPr sz="1700">
              <a:solidFill>
                <a:schemeClr val="lt1"/>
              </a:solidFill>
              <a:latin typeface="Work Sans SemiBold"/>
              <a:ea typeface="Work Sans SemiBold"/>
              <a:cs typeface="Work Sans SemiBold"/>
              <a:sym typeface="Work Sans SemiBold"/>
            </a:endParaRPr>
          </a:p>
        </p:txBody>
      </p:sp>
      <p:sp>
        <p:nvSpPr>
          <p:cNvPr id="188" name="Google Shape;188;p22"/>
          <p:cNvSpPr txBox="1"/>
          <p:nvPr/>
        </p:nvSpPr>
        <p:spPr>
          <a:xfrm>
            <a:off x="1454400" y="2973311"/>
            <a:ext cx="2508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700">
                <a:solidFill>
                  <a:schemeClr val="lt1"/>
                </a:solidFill>
                <a:latin typeface="Work Sans SemiBold"/>
                <a:ea typeface="Work Sans SemiBold"/>
                <a:cs typeface="Work Sans SemiBold"/>
                <a:sym typeface="Work Sans SemiBold"/>
              </a:rPr>
              <a:t>Bilanci e Report ESG</a:t>
            </a:r>
            <a:endParaRPr sz="1700">
              <a:solidFill>
                <a:schemeClr val="lt1"/>
              </a:solidFill>
              <a:latin typeface="Work Sans SemiBold"/>
              <a:ea typeface="Work Sans SemiBold"/>
              <a:cs typeface="Work Sans SemiBold"/>
              <a:sym typeface="Work Sans SemiBold"/>
            </a:endParaRPr>
          </a:p>
        </p:txBody>
      </p:sp>
      <p:sp>
        <p:nvSpPr>
          <p:cNvPr id="189" name="Google Shape;189;p22"/>
          <p:cNvSpPr txBox="1"/>
          <p:nvPr/>
        </p:nvSpPr>
        <p:spPr>
          <a:xfrm>
            <a:off x="5416800" y="1400074"/>
            <a:ext cx="2508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700" dirty="0">
                <a:solidFill>
                  <a:schemeClr val="lt1"/>
                </a:solidFill>
                <a:latin typeface="Work Sans SemiBold"/>
                <a:ea typeface="Work Sans SemiBold"/>
                <a:cs typeface="Work Sans SemiBold"/>
                <a:sym typeface="Work Sans SemiBold"/>
              </a:rPr>
              <a:t>Intelligenza artificiale</a:t>
            </a:r>
            <a:endParaRPr sz="1700" dirty="0">
              <a:solidFill>
                <a:schemeClr val="lt1"/>
              </a:solidFill>
              <a:latin typeface="Work Sans SemiBold"/>
              <a:ea typeface="Work Sans SemiBold"/>
              <a:cs typeface="Work Sans SemiBold"/>
              <a:sym typeface="Work Sans SemiBold"/>
            </a:endParaRPr>
          </a:p>
        </p:txBody>
      </p:sp>
      <p:sp>
        <p:nvSpPr>
          <p:cNvPr id="190" name="Google Shape;190;p22"/>
          <p:cNvSpPr txBox="1"/>
          <p:nvPr/>
        </p:nvSpPr>
        <p:spPr>
          <a:xfrm>
            <a:off x="5397750" y="2922144"/>
            <a:ext cx="27747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700" dirty="0">
                <a:solidFill>
                  <a:schemeClr val="lt1"/>
                </a:solidFill>
                <a:latin typeface="Work Sans SemiBold"/>
                <a:ea typeface="Work Sans SemiBold"/>
                <a:cs typeface="Work Sans SemiBold"/>
                <a:sym typeface="Work Sans SemiBold"/>
              </a:rPr>
              <a:t>Principi Contabili IFRS</a:t>
            </a:r>
            <a:endParaRPr sz="1700" dirty="0">
              <a:solidFill>
                <a:schemeClr val="lt1"/>
              </a:solidFill>
              <a:latin typeface="Work Sans SemiBold"/>
              <a:ea typeface="Work Sans SemiBold"/>
              <a:cs typeface="Work Sans SemiBold"/>
              <a:sym typeface="Work Sans SemiBold"/>
            </a:endParaRPr>
          </a:p>
        </p:txBody>
      </p:sp>
      <p:sp>
        <p:nvSpPr>
          <p:cNvPr id="191" name="Google Shape;191;p22"/>
          <p:cNvSpPr txBox="1"/>
          <p:nvPr/>
        </p:nvSpPr>
        <p:spPr>
          <a:xfrm>
            <a:off x="1438650" y="1653890"/>
            <a:ext cx="2642450" cy="11541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900" dirty="0">
                <a:solidFill>
                  <a:schemeClr val="lt1"/>
                </a:solidFill>
                <a:latin typeface="Work Sans Medium"/>
                <a:ea typeface="Work Sans Medium"/>
                <a:cs typeface="Work Sans Medium"/>
                <a:sym typeface="Work Sans Medium"/>
              </a:rPr>
              <a:t>L’evoluzione degli scambi internazionali ha reso sempre più centrale il ruolo dell’Operatore Economico Autorizzato  “AEO”, una figura capace di garantire il rispetto degli standard di sicurezza nella catena degli approvvigionamenti. Una vera e propria “patente” di affidabilità. </a:t>
            </a:r>
            <a:endParaRPr sz="900" dirty="0">
              <a:solidFill>
                <a:schemeClr val="lt1"/>
              </a:solidFill>
              <a:latin typeface="Work Sans Medium"/>
              <a:ea typeface="Work Sans Medium"/>
              <a:cs typeface="Work Sans Medium"/>
              <a:sym typeface="Work Sans Medium"/>
            </a:endParaRPr>
          </a:p>
        </p:txBody>
      </p:sp>
      <p:sp>
        <p:nvSpPr>
          <p:cNvPr id="192" name="Google Shape;192;p22"/>
          <p:cNvSpPr txBox="1"/>
          <p:nvPr/>
        </p:nvSpPr>
        <p:spPr>
          <a:xfrm>
            <a:off x="5416798" y="1772476"/>
            <a:ext cx="2705100" cy="11541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900" dirty="0">
                <a:solidFill>
                  <a:schemeClr val="lt1"/>
                </a:solidFill>
                <a:latin typeface="Work Sans Medium"/>
                <a:ea typeface="Work Sans Medium"/>
                <a:cs typeface="Work Sans Medium"/>
                <a:sym typeface="Work Sans Medium"/>
              </a:rPr>
              <a:t>Integrazione nei processi operativi di studio dell’intelligenza artificiale con l’obiettivo di ottimizzare i processi, i tempi e dedicarsi maggiormente all’approfondimento, all’aggiornamento e alla consulenza personalizzata per il cliente</a:t>
            </a:r>
            <a:endParaRPr sz="900" dirty="0">
              <a:solidFill>
                <a:schemeClr val="lt1"/>
              </a:solidFill>
              <a:latin typeface="Work Sans Medium"/>
              <a:ea typeface="Work Sans Medium"/>
              <a:cs typeface="Work Sans Medium"/>
              <a:sym typeface="Work Sans Medium"/>
            </a:endParaRPr>
          </a:p>
          <a:p>
            <a:pPr marL="0" lvl="0" indent="0" algn="l" rtl="0">
              <a:spcBef>
                <a:spcPts val="0"/>
              </a:spcBef>
              <a:spcAft>
                <a:spcPts val="0"/>
              </a:spcAft>
              <a:buNone/>
            </a:pPr>
            <a:endParaRPr sz="900" dirty="0">
              <a:solidFill>
                <a:schemeClr val="lt1"/>
              </a:solidFill>
              <a:latin typeface="Work Sans Medium"/>
              <a:ea typeface="Work Sans Medium"/>
              <a:cs typeface="Work Sans Medium"/>
              <a:sym typeface="Work Sans Medium"/>
            </a:endParaRPr>
          </a:p>
        </p:txBody>
      </p:sp>
      <p:sp>
        <p:nvSpPr>
          <p:cNvPr id="193" name="Google Shape;193;p22"/>
          <p:cNvSpPr txBox="1"/>
          <p:nvPr/>
        </p:nvSpPr>
        <p:spPr>
          <a:xfrm>
            <a:off x="1454400" y="3352523"/>
            <a:ext cx="2705100" cy="10156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900" dirty="0">
                <a:solidFill>
                  <a:schemeClr val="lt1"/>
                </a:solidFill>
                <a:latin typeface="Work Sans Medium"/>
                <a:ea typeface="Work Sans Medium"/>
                <a:cs typeface="Work Sans Medium"/>
                <a:sym typeface="Work Sans Medium"/>
              </a:rPr>
              <a:t>Creazione di report ESG e bilanci orientati alla sostenibilità, per rispondere alle crescenti esigenze del mercato e degli stakeholders di trasparenza e responsabilità.</a:t>
            </a:r>
            <a:endParaRPr sz="900" dirty="0">
              <a:solidFill>
                <a:schemeClr val="lt1"/>
              </a:solidFill>
              <a:latin typeface="Work Sans Medium"/>
              <a:ea typeface="Work Sans Medium"/>
              <a:cs typeface="Work Sans Medium"/>
              <a:sym typeface="Work Sans Medium"/>
            </a:endParaRPr>
          </a:p>
          <a:p>
            <a:pPr marL="0" lvl="0" indent="0" algn="l" rtl="0">
              <a:spcBef>
                <a:spcPts val="0"/>
              </a:spcBef>
              <a:spcAft>
                <a:spcPts val="0"/>
              </a:spcAft>
              <a:buNone/>
            </a:pPr>
            <a:endParaRPr sz="900" dirty="0">
              <a:solidFill>
                <a:schemeClr val="lt1"/>
              </a:solidFill>
              <a:latin typeface="Work Sans Medium"/>
              <a:ea typeface="Work Sans Medium"/>
              <a:cs typeface="Work Sans Medium"/>
              <a:sym typeface="Work Sans Medium"/>
            </a:endParaRPr>
          </a:p>
        </p:txBody>
      </p:sp>
      <p:sp>
        <p:nvSpPr>
          <p:cNvPr id="194" name="Google Shape;194;p22"/>
          <p:cNvSpPr txBox="1"/>
          <p:nvPr/>
        </p:nvSpPr>
        <p:spPr>
          <a:xfrm>
            <a:off x="5397750" y="3257273"/>
            <a:ext cx="2705100" cy="8771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900" dirty="0">
                <a:solidFill>
                  <a:schemeClr val="lt1"/>
                </a:solidFill>
                <a:latin typeface="Work Sans Medium"/>
                <a:ea typeface="Work Sans Medium"/>
                <a:cs typeface="Work Sans Medium"/>
                <a:sym typeface="Work Sans Medium"/>
              </a:rPr>
              <a:t>Implementazione degli standard IFRS per garantire una rendicontazione adeguata alle normative internazionali e migliorare la comunicazione finanziaria</a:t>
            </a:r>
            <a:endParaRPr sz="900" dirty="0">
              <a:solidFill>
                <a:schemeClr val="lt1"/>
              </a:solidFill>
              <a:latin typeface="Work Sans Medium"/>
              <a:ea typeface="Work Sans Medium"/>
              <a:cs typeface="Work Sans Medium"/>
              <a:sym typeface="Work Sans Medium"/>
            </a:endParaRPr>
          </a:p>
          <a:p>
            <a:pPr marL="0" lvl="0" indent="0" algn="l" rtl="0">
              <a:spcBef>
                <a:spcPts val="0"/>
              </a:spcBef>
              <a:spcAft>
                <a:spcPts val="0"/>
              </a:spcAft>
              <a:buNone/>
            </a:pPr>
            <a:endParaRPr sz="900" dirty="0">
              <a:solidFill>
                <a:schemeClr val="lt1"/>
              </a:solidFill>
              <a:latin typeface="Work Sans Medium"/>
              <a:ea typeface="Work Sans Medium"/>
              <a:cs typeface="Work Sans Medium"/>
              <a:sym typeface="Work Sans Medium"/>
            </a:endParaRPr>
          </a:p>
        </p:txBody>
      </p:sp>
      <p:pic>
        <p:nvPicPr>
          <p:cNvPr id="195" name="Google Shape;195;p22"/>
          <p:cNvPicPr preferRelativeResize="0"/>
          <p:nvPr/>
        </p:nvPicPr>
        <p:blipFill>
          <a:blip r:embed="rId9">
            <a:alphaModFix/>
          </a:blip>
          <a:stretch>
            <a:fillRect/>
          </a:stretch>
        </p:blipFill>
        <p:spPr>
          <a:xfrm>
            <a:off x="1156300" y="1941613"/>
            <a:ext cx="9525" cy="942975"/>
          </a:xfrm>
          <a:prstGeom prst="rect">
            <a:avLst/>
          </a:prstGeom>
          <a:noFill/>
          <a:ln>
            <a:noFill/>
          </a:ln>
        </p:spPr>
      </p:pic>
      <p:pic>
        <p:nvPicPr>
          <p:cNvPr id="196" name="Google Shape;196;p22"/>
          <p:cNvPicPr preferRelativeResize="0"/>
          <p:nvPr/>
        </p:nvPicPr>
        <p:blipFill>
          <a:blip r:embed="rId9">
            <a:alphaModFix/>
          </a:blip>
          <a:stretch>
            <a:fillRect/>
          </a:stretch>
        </p:blipFill>
        <p:spPr>
          <a:xfrm>
            <a:off x="5052650" y="2015588"/>
            <a:ext cx="9525" cy="942975"/>
          </a:xfrm>
          <a:prstGeom prst="rect">
            <a:avLst/>
          </a:prstGeom>
          <a:noFill/>
          <a:ln>
            <a:noFill/>
          </a:ln>
        </p:spPr>
      </p:pic>
      <p:pic>
        <p:nvPicPr>
          <p:cNvPr id="197" name="Google Shape;197;p22"/>
          <p:cNvPicPr preferRelativeResize="0"/>
          <p:nvPr/>
        </p:nvPicPr>
        <p:blipFill>
          <a:blip r:embed="rId10">
            <a:alphaModFix/>
          </a:blip>
          <a:stretch>
            <a:fillRect/>
          </a:stretch>
        </p:blipFill>
        <p:spPr>
          <a:xfrm>
            <a:off x="540002" y="4603245"/>
            <a:ext cx="343875" cy="31203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3"/>
          <p:cNvPicPr preferRelativeResize="0"/>
          <p:nvPr/>
        </p:nvPicPr>
        <p:blipFill>
          <a:blip r:embed="rId3">
            <a:alphaModFix/>
          </a:blip>
          <a:stretch>
            <a:fillRect/>
          </a:stretch>
        </p:blipFill>
        <p:spPr>
          <a:xfrm>
            <a:off x="-59000" y="-2950"/>
            <a:ext cx="9144001" cy="5222650"/>
          </a:xfrm>
          <a:prstGeom prst="rect">
            <a:avLst/>
          </a:prstGeom>
          <a:noFill/>
          <a:ln>
            <a:noFill/>
          </a:ln>
        </p:spPr>
      </p:pic>
      <p:sp>
        <p:nvSpPr>
          <p:cNvPr id="203" name="Google Shape;203;p23"/>
          <p:cNvSpPr txBox="1"/>
          <p:nvPr/>
        </p:nvSpPr>
        <p:spPr>
          <a:xfrm>
            <a:off x="540000" y="5400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rgbClr val="113451"/>
                </a:solidFill>
                <a:latin typeface="Work Sans SemiBold"/>
                <a:ea typeface="Work Sans SemiBold"/>
                <a:cs typeface="Work Sans SemiBold"/>
                <a:sym typeface="Work Sans SemiBold"/>
              </a:rPr>
              <a:t>I Fondatori</a:t>
            </a:r>
            <a:endParaRPr>
              <a:solidFill>
                <a:srgbClr val="113451"/>
              </a:solidFill>
              <a:latin typeface="Work Sans SemiBold"/>
              <a:ea typeface="Work Sans SemiBold"/>
              <a:cs typeface="Work Sans SemiBold"/>
              <a:sym typeface="Work Sans SemiBold"/>
            </a:endParaRPr>
          </a:p>
        </p:txBody>
      </p:sp>
      <p:pic>
        <p:nvPicPr>
          <p:cNvPr id="204" name="Google Shape;204;p23"/>
          <p:cNvPicPr preferRelativeResize="0"/>
          <p:nvPr/>
        </p:nvPicPr>
        <p:blipFill>
          <a:blip r:embed="rId4">
            <a:alphaModFix/>
          </a:blip>
          <a:stretch>
            <a:fillRect/>
          </a:stretch>
        </p:blipFill>
        <p:spPr>
          <a:xfrm>
            <a:off x="2549612" y="803225"/>
            <a:ext cx="4044776" cy="4343249"/>
          </a:xfrm>
          <a:prstGeom prst="rect">
            <a:avLst/>
          </a:prstGeom>
          <a:noFill/>
          <a:ln>
            <a:noFill/>
          </a:ln>
        </p:spPr>
      </p:pic>
      <p:sp>
        <p:nvSpPr>
          <p:cNvPr id="205" name="Google Shape;205;p23"/>
          <p:cNvSpPr txBox="1"/>
          <p:nvPr/>
        </p:nvSpPr>
        <p:spPr>
          <a:xfrm>
            <a:off x="540000" y="11973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solidFill>
                  <a:srgbClr val="113451"/>
                </a:solidFill>
                <a:latin typeface="Work Sans"/>
                <a:ea typeface="Work Sans"/>
                <a:cs typeface="Work Sans"/>
                <a:sym typeface="Work Sans"/>
              </a:rPr>
              <a:t>GIANLUCA ZATTERA</a:t>
            </a:r>
            <a:endParaRPr b="1">
              <a:solidFill>
                <a:srgbClr val="113451"/>
              </a:solidFill>
              <a:latin typeface="Work Sans"/>
              <a:ea typeface="Work Sans"/>
              <a:cs typeface="Work Sans"/>
              <a:sym typeface="Work Sans"/>
            </a:endParaRPr>
          </a:p>
        </p:txBody>
      </p:sp>
      <p:sp>
        <p:nvSpPr>
          <p:cNvPr id="206" name="Google Shape;206;p23"/>
          <p:cNvSpPr txBox="1"/>
          <p:nvPr/>
        </p:nvSpPr>
        <p:spPr>
          <a:xfrm>
            <a:off x="6435986" y="11973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solidFill>
                  <a:srgbClr val="113451"/>
                </a:solidFill>
                <a:latin typeface="Work Sans"/>
                <a:ea typeface="Work Sans"/>
                <a:cs typeface="Work Sans"/>
                <a:sym typeface="Work Sans"/>
              </a:rPr>
              <a:t>MANUEL BALDAZZI</a:t>
            </a:r>
            <a:endParaRPr b="1">
              <a:solidFill>
                <a:srgbClr val="113451"/>
              </a:solidFill>
              <a:latin typeface="Work Sans"/>
              <a:ea typeface="Work Sans"/>
              <a:cs typeface="Work Sans"/>
              <a:sym typeface="Work Sans"/>
            </a:endParaRPr>
          </a:p>
        </p:txBody>
      </p:sp>
      <p:sp>
        <p:nvSpPr>
          <p:cNvPr id="207" name="Google Shape;207;p23"/>
          <p:cNvSpPr txBox="1"/>
          <p:nvPr/>
        </p:nvSpPr>
        <p:spPr>
          <a:xfrm>
            <a:off x="540000" y="1521225"/>
            <a:ext cx="2127000" cy="293923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100" b="1" dirty="0">
                <a:solidFill>
                  <a:srgbClr val="113451"/>
                </a:solidFill>
                <a:latin typeface="Merriweather"/>
                <a:ea typeface="Merriweather"/>
                <a:cs typeface="Merriweather"/>
                <a:sym typeface="Merriweather"/>
              </a:rPr>
              <a:t>“Dura lex, sed lex.”</a:t>
            </a:r>
            <a:endParaRPr sz="1100" b="1" dirty="0">
              <a:solidFill>
                <a:srgbClr val="113451"/>
              </a:solidFill>
              <a:latin typeface="Merriweather"/>
              <a:ea typeface="Merriweather"/>
              <a:cs typeface="Merriweather"/>
              <a:sym typeface="Merriweather"/>
            </a:endParaRPr>
          </a:p>
          <a:p>
            <a:pPr marL="0" lvl="0" indent="0" algn="l" rtl="0">
              <a:spcBef>
                <a:spcPts val="0"/>
              </a:spcBef>
              <a:spcAft>
                <a:spcPts val="0"/>
              </a:spcAft>
              <a:buNone/>
            </a:pPr>
            <a:endParaRPr sz="600" dirty="0">
              <a:solidFill>
                <a:srgbClr val="113451"/>
              </a:solidFill>
              <a:latin typeface="Merriweather"/>
              <a:ea typeface="Merriweather"/>
              <a:cs typeface="Merriweather"/>
              <a:sym typeface="Merriweather"/>
            </a:endParaRPr>
          </a:p>
          <a:p>
            <a:pPr marL="0" lvl="0" indent="0" algn="l" rtl="0">
              <a:spcBef>
                <a:spcPts val="0"/>
              </a:spcBef>
              <a:spcAft>
                <a:spcPts val="0"/>
              </a:spcAft>
              <a:buNone/>
            </a:pPr>
            <a:r>
              <a:rPr lang="it" sz="600" dirty="0">
                <a:solidFill>
                  <a:srgbClr val="113451"/>
                </a:solidFill>
                <a:latin typeface="Work Sans Medium" pitchFamily="2" charset="0"/>
                <a:ea typeface="Merriweather"/>
                <a:cs typeface="Merriweather"/>
                <a:sym typeface="Merriweather"/>
              </a:rPr>
              <a:t>Socio fondatore dello Studio Baldazzi Zattera &amp; Associati, laureato in Economia e Commercio all'Università di Verona nel 1995, iscritto all’Albo dei Dottori Commerciali ed Esperti Contabili dal 1999, Revisore dei Conti dal 2000. Ha iniziato l’attività nel 1995 come praticante in uno studio di commercialista a Vicenza, acquisendo un'esperienza esaustiva nelle soluzioni di consulenza ed assistenza in materia fiscale e societaria per le imprese. Nel 1998 entra a far parte in Milano dello Studio Professionisti Associati, appartenente al network Deloitte &amp; Touche S.p.A., primaria società di revisione internazionale, maturando in tale ambito una vasta esperienza in diverse aree nell'assistenza a numerosi gruppi nazionali ed internazionali, lavorando, altresì, nel team IVA e due diligence fino a ricoprire dal 2004 la qualifica di Tax Director dell'area di consulenza ordinaria e straordinaria a clienti internazionali. E’ componente di organi sociali di controllo di importanti società italiane. Attualmente si occupa prevalentemente di consulenza fiscale e societaria a società di capitali italiane ed estere, con un particolare focus in materia IVA. Tra i suoi clienti può annoverare vari subsidiary di Gruppi internazionali di rilievo.</a:t>
            </a:r>
            <a:endParaRPr sz="600" dirty="0">
              <a:solidFill>
                <a:srgbClr val="113451"/>
              </a:solidFill>
              <a:latin typeface="Work Sans Medium" pitchFamily="2" charset="0"/>
              <a:ea typeface="Merriweather"/>
              <a:cs typeface="Merriweather"/>
              <a:sym typeface="Merriweather"/>
            </a:endParaRPr>
          </a:p>
          <a:p>
            <a:pPr marL="0" lvl="0" indent="0" algn="l" rtl="0">
              <a:spcBef>
                <a:spcPts val="0"/>
              </a:spcBef>
              <a:spcAft>
                <a:spcPts val="0"/>
              </a:spcAft>
              <a:buNone/>
            </a:pPr>
            <a:endParaRPr sz="600" dirty="0">
              <a:solidFill>
                <a:srgbClr val="113451"/>
              </a:solidFill>
              <a:latin typeface="Merriweather"/>
              <a:ea typeface="Merriweather"/>
              <a:cs typeface="Merriweather"/>
              <a:sym typeface="Merriweather"/>
            </a:endParaRPr>
          </a:p>
        </p:txBody>
      </p:sp>
      <p:sp>
        <p:nvSpPr>
          <p:cNvPr id="208" name="Google Shape;208;p23"/>
          <p:cNvSpPr txBox="1"/>
          <p:nvPr/>
        </p:nvSpPr>
        <p:spPr>
          <a:xfrm>
            <a:off x="6435986" y="1521225"/>
            <a:ext cx="2163900" cy="2539126"/>
          </a:xfrm>
          <a:prstGeom prst="rect">
            <a:avLst/>
          </a:prstGeom>
          <a:noFill/>
          <a:ln>
            <a:noFill/>
          </a:ln>
        </p:spPr>
        <p:txBody>
          <a:bodyPr spcFirstLastPara="1" wrap="square" lIns="91425" tIns="91425" rIns="91425" bIns="91425" anchor="t" anchorCtr="0">
            <a:spAutoFit/>
          </a:bodyPr>
          <a:lstStyle/>
          <a:p>
            <a:r>
              <a:rPr lang="it" sz="1100" b="1" dirty="0">
                <a:solidFill>
                  <a:srgbClr val="113451"/>
                </a:solidFill>
                <a:latin typeface="Merriweather"/>
                <a:ea typeface="Merriweather"/>
                <a:cs typeface="Merriweather"/>
                <a:sym typeface="Merriweather"/>
              </a:rPr>
              <a:t>“La vita è questa. Nulla è facile. Niente è impossibile”</a:t>
            </a:r>
          </a:p>
          <a:p>
            <a:pPr marL="0" lvl="0" indent="0" algn="l" rtl="0">
              <a:spcBef>
                <a:spcPts val="0"/>
              </a:spcBef>
              <a:spcAft>
                <a:spcPts val="0"/>
              </a:spcAft>
              <a:buNone/>
            </a:pPr>
            <a:endParaRPr sz="600" dirty="0">
              <a:solidFill>
                <a:srgbClr val="113451"/>
              </a:solidFill>
              <a:latin typeface="Merriweather"/>
              <a:ea typeface="Merriweather"/>
              <a:cs typeface="Merriweather"/>
              <a:sym typeface="Merriweather"/>
            </a:endParaRPr>
          </a:p>
          <a:p>
            <a:pPr marL="0" lvl="0" indent="0" algn="l" rtl="0">
              <a:spcBef>
                <a:spcPts val="0"/>
              </a:spcBef>
              <a:spcAft>
                <a:spcPts val="0"/>
              </a:spcAft>
              <a:buNone/>
            </a:pPr>
            <a:endParaRPr lang="it" sz="600" dirty="0">
              <a:solidFill>
                <a:srgbClr val="113451"/>
              </a:solidFill>
              <a:latin typeface="Work Sans Medium" pitchFamily="2" charset="0"/>
              <a:sym typeface="Merriweather"/>
            </a:endParaRPr>
          </a:p>
          <a:p>
            <a:pPr marL="0" lvl="0" indent="0" algn="l" rtl="0">
              <a:spcBef>
                <a:spcPts val="0"/>
              </a:spcBef>
              <a:spcAft>
                <a:spcPts val="0"/>
              </a:spcAft>
              <a:buNone/>
            </a:pPr>
            <a:r>
              <a:rPr lang="it" sz="600" dirty="0">
                <a:solidFill>
                  <a:srgbClr val="113451"/>
                </a:solidFill>
                <a:latin typeface="Work Sans Medium" pitchFamily="2" charset="0"/>
                <a:sym typeface="Merriweather"/>
              </a:rPr>
              <a:t>Socio fondatore di Baldazzi Zattera &amp; Associati, è laureato summa cum laude in Economia Aziendale presso l'Università Commerciale L. Bocconi di Milano. Master in diritto tributario e fiscalità d'impresa, è iscritto all'Ordine dei Commercialisti e al registro Revisori Contabili. Dopo una breve esperienza in KPMG, è Tax Director dello studio legale e tributario affiliato al network di Deloitte maturando una significativa esperienza nel campo della consulenza fiscale in ambito internazionale finalizzata ad operazioni di M&amp;A da parte di gruppi multinazionali e fondi d'investimento. Attualmente si occupa prevalentemente di società facenti parte di gruppi internazionali, svolgendo consulenza tributaria e societaria. È componente di organi sociali di controllo e di vigilanza di importanti società di matrice multinazionale. E' stato autore di numerose pubblicazioni su riviste e quotidiani specializzati.</a:t>
            </a:r>
            <a:endParaRPr sz="600" dirty="0">
              <a:solidFill>
                <a:srgbClr val="113451"/>
              </a:solidFill>
              <a:latin typeface="Work Sans Medium" pitchFamily="2" charset="0"/>
              <a:sym typeface="Merriweather"/>
            </a:endParaRPr>
          </a:p>
        </p:txBody>
      </p:sp>
      <p:pic>
        <p:nvPicPr>
          <p:cNvPr id="209" name="Google Shape;209;p23"/>
          <p:cNvPicPr preferRelativeResize="0"/>
          <p:nvPr/>
        </p:nvPicPr>
        <p:blipFill>
          <a:blip r:embed="rId5">
            <a:alphaModFix/>
          </a:blip>
          <a:stretch>
            <a:fillRect/>
          </a:stretch>
        </p:blipFill>
        <p:spPr>
          <a:xfrm>
            <a:off x="540002" y="4603245"/>
            <a:ext cx="343875" cy="31203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24"/>
          <p:cNvPicPr preferRelativeResize="0"/>
          <p:nvPr/>
        </p:nvPicPr>
        <p:blipFill>
          <a:blip r:embed="rId3">
            <a:alphaModFix amt="89000"/>
          </a:blip>
          <a:stretch>
            <a:fillRect/>
          </a:stretch>
        </p:blipFill>
        <p:spPr>
          <a:xfrm>
            <a:off x="0" y="0"/>
            <a:ext cx="9192644" cy="5143501"/>
          </a:xfrm>
          <a:prstGeom prst="rect">
            <a:avLst/>
          </a:prstGeom>
          <a:noFill/>
          <a:ln>
            <a:noFill/>
          </a:ln>
        </p:spPr>
      </p:pic>
      <p:sp>
        <p:nvSpPr>
          <p:cNvPr id="215" name="Google Shape;215;p24"/>
          <p:cNvSpPr txBox="1"/>
          <p:nvPr/>
        </p:nvSpPr>
        <p:spPr>
          <a:xfrm>
            <a:off x="540000" y="540000"/>
            <a:ext cx="5587800" cy="10005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it">
                <a:solidFill>
                  <a:srgbClr val="113451"/>
                </a:solidFill>
                <a:latin typeface="Work Sans SemiBold"/>
                <a:ea typeface="Work Sans SemiBold"/>
                <a:cs typeface="Work Sans SemiBold"/>
                <a:sym typeface="Work Sans SemiBold"/>
              </a:rPr>
              <a:t>Team</a:t>
            </a:r>
            <a:endParaRPr>
              <a:solidFill>
                <a:srgbClr val="113451"/>
              </a:solidFill>
              <a:latin typeface="Work Sans SemiBold"/>
              <a:ea typeface="Work Sans SemiBold"/>
              <a:cs typeface="Work Sans SemiBold"/>
              <a:sym typeface="Work Sans SemiBold"/>
            </a:endParaRPr>
          </a:p>
          <a:p>
            <a:pPr marL="0" lvl="0" indent="0" algn="l" rtl="0">
              <a:lnSpc>
                <a:spcPct val="150000"/>
              </a:lnSpc>
              <a:spcBef>
                <a:spcPts val="0"/>
              </a:spcBef>
              <a:spcAft>
                <a:spcPts val="0"/>
              </a:spcAft>
              <a:buNone/>
            </a:pPr>
            <a:r>
              <a:rPr lang="it" sz="1200" i="1">
                <a:solidFill>
                  <a:srgbClr val="113451"/>
                </a:solidFill>
                <a:latin typeface="Merriweather"/>
                <a:ea typeface="Merriweather"/>
                <a:cs typeface="Merriweather"/>
                <a:sym typeface="Merriweather"/>
              </a:rPr>
              <a:t>“Siamo persone che, prima di tutto, amano il proprio lavoro.”</a:t>
            </a:r>
            <a:endParaRPr i="1">
              <a:solidFill>
                <a:srgbClr val="113451"/>
              </a:solidFill>
              <a:latin typeface="Merriweather"/>
              <a:ea typeface="Merriweather"/>
              <a:cs typeface="Merriweather"/>
              <a:sym typeface="Merriweather"/>
            </a:endParaRPr>
          </a:p>
          <a:p>
            <a:pPr marL="0" lvl="0" indent="0" algn="l" rtl="0">
              <a:lnSpc>
                <a:spcPct val="150000"/>
              </a:lnSpc>
              <a:spcBef>
                <a:spcPts val="0"/>
              </a:spcBef>
              <a:spcAft>
                <a:spcPts val="0"/>
              </a:spcAft>
              <a:buNone/>
            </a:pPr>
            <a:endParaRPr>
              <a:solidFill>
                <a:srgbClr val="113451"/>
              </a:solidFill>
              <a:latin typeface="Work Sans SemiBold"/>
              <a:ea typeface="Work Sans SemiBold"/>
              <a:cs typeface="Work Sans SemiBold"/>
              <a:sym typeface="Work Sans SemiBold"/>
            </a:endParaRPr>
          </a:p>
        </p:txBody>
      </p:sp>
      <p:pic>
        <p:nvPicPr>
          <p:cNvPr id="216" name="Google Shape;216;p24"/>
          <p:cNvPicPr preferRelativeResize="0"/>
          <p:nvPr/>
        </p:nvPicPr>
        <p:blipFill>
          <a:blip r:embed="rId4">
            <a:alphaModFix/>
          </a:blip>
          <a:stretch>
            <a:fillRect/>
          </a:stretch>
        </p:blipFill>
        <p:spPr>
          <a:xfrm>
            <a:off x="689138" y="1732250"/>
            <a:ext cx="7814374" cy="1987950"/>
          </a:xfrm>
          <a:prstGeom prst="rect">
            <a:avLst/>
          </a:prstGeom>
          <a:noFill/>
          <a:ln>
            <a:noFill/>
          </a:ln>
        </p:spPr>
      </p:pic>
      <p:sp>
        <p:nvSpPr>
          <p:cNvPr id="217" name="Google Shape;217;p24"/>
          <p:cNvSpPr txBox="1"/>
          <p:nvPr/>
        </p:nvSpPr>
        <p:spPr>
          <a:xfrm>
            <a:off x="613434" y="3735994"/>
            <a:ext cx="960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it" sz="800">
                <a:solidFill>
                  <a:srgbClr val="113451"/>
                </a:solidFill>
                <a:latin typeface="Work Sans SemiBold"/>
                <a:ea typeface="Work Sans SemiBold"/>
                <a:cs typeface="Work Sans SemiBold"/>
                <a:sym typeface="Work Sans SemiBold"/>
              </a:rPr>
              <a:t>FABRIZIO</a:t>
            </a:r>
            <a:endParaRPr sz="800">
              <a:solidFill>
                <a:srgbClr val="113451"/>
              </a:solidFill>
              <a:latin typeface="Work Sans SemiBold"/>
              <a:ea typeface="Work Sans SemiBold"/>
              <a:cs typeface="Work Sans SemiBold"/>
              <a:sym typeface="Work Sans SemiBold"/>
            </a:endParaRPr>
          </a:p>
          <a:p>
            <a:pPr marL="0" lvl="0" indent="0" algn="l" rtl="0">
              <a:spcBef>
                <a:spcPts val="0"/>
              </a:spcBef>
              <a:spcAft>
                <a:spcPts val="0"/>
              </a:spcAft>
              <a:buNone/>
            </a:pPr>
            <a:r>
              <a:rPr lang="it" sz="800">
                <a:solidFill>
                  <a:srgbClr val="113451"/>
                </a:solidFill>
                <a:latin typeface="Work Sans SemiBold"/>
                <a:ea typeface="Work Sans SemiBold"/>
                <a:cs typeface="Work Sans SemiBold"/>
                <a:sym typeface="Work Sans SemiBold"/>
              </a:rPr>
              <a:t>BENDOTTI</a:t>
            </a:r>
            <a:endParaRPr sz="800">
              <a:solidFill>
                <a:srgbClr val="113451"/>
              </a:solidFill>
              <a:latin typeface="Work Sans SemiBold"/>
              <a:ea typeface="Work Sans SemiBold"/>
              <a:cs typeface="Work Sans SemiBold"/>
              <a:sym typeface="Work Sans SemiBold"/>
            </a:endParaRPr>
          </a:p>
        </p:txBody>
      </p:sp>
      <p:sp>
        <p:nvSpPr>
          <p:cNvPr id="218" name="Google Shape;218;p24"/>
          <p:cNvSpPr txBox="1"/>
          <p:nvPr/>
        </p:nvSpPr>
        <p:spPr>
          <a:xfrm>
            <a:off x="1589547" y="3735994"/>
            <a:ext cx="960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a:solidFill>
                  <a:srgbClr val="113451"/>
                </a:solidFill>
                <a:latin typeface="Work Sans SemiBold"/>
                <a:ea typeface="Work Sans SemiBold"/>
                <a:cs typeface="Work Sans SemiBold"/>
                <a:sym typeface="Work Sans SemiBold"/>
              </a:rPr>
              <a:t>DAMIANO</a:t>
            </a:r>
            <a:endParaRPr sz="800">
              <a:solidFill>
                <a:srgbClr val="113451"/>
              </a:solidFill>
              <a:latin typeface="Work Sans SemiBold"/>
              <a:ea typeface="Work Sans SemiBold"/>
              <a:cs typeface="Work Sans SemiBold"/>
              <a:sym typeface="Work Sans SemiBold"/>
            </a:endParaRPr>
          </a:p>
          <a:p>
            <a:pPr marL="0" lvl="0" indent="0" algn="l" rtl="0">
              <a:spcBef>
                <a:spcPts val="0"/>
              </a:spcBef>
              <a:spcAft>
                <a:spcPts val="0"/>
              </a:spcAft>
              <a:buNone/>
            </a:pPr>
            <a:r>
              <a:rPr lang="it" sz="800">
                <a:solidFill>
                  <a:srgbClr val="113451"/>
                </a:solidFill>
                <a:latin typeface="Work Sans SemiBold"/>
                <a:ea typeface="Work Sans SemiBold"/>
                <a:cs typeface="Work Sans SemiBold"/>
                <a:sym typeface="Work Sans SemiBold"/>
              </a:rPr>
              <a:t>CARMOSINO</a:t>
            </a:r>
            <a:endParaRPr sz="800">
              <a:solidFill>
                <a:srgbClr val="113451"/>
              </a:solidFill>
              <a:latin typeface="Work Sans SemiBold"/>
              <a:ea typeface="Work Sans SemiBold"/>
              <a:cs typeface="Work Sans SemiBold"/>
              <a:sym typeface="Work Sans SemiBold"/>
            </a:endParaRPr>
          </a:p>
        </p:txBody>
      </p:sp>
      <p:sp>
        <p:nvSpPr>
          <p:cNvPr id="219" name="Google Shape;219;p24"/>
          <p:cNvSpPr txBox="1"/>
          <p:nvPr/>
        </p:nvSpPr>
        <p:spPr>
          <a:xfrm>
            <a:off x="2589287" y="3735994"/>
            <a:ext cx="960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a:solidFill>
                  <a:srgbClr val="113451"/>
                </a:solidFill>
                <a:latin typeface="Work Sans SemiBold"/>
                <a:ea typeface="Work Sans SemiBold"/>
                <a:cs typeface="Work Sans SemiBold"/>
                <a:sym typeface="Work Sans SemiBold"/>
              </a:rPr>
              <a:t>FEDERICA</a:t>
            </a:r>
            <a:endParaRPr sz="800">
              <a:solidFill>
                <a:srgbClr val="113451"/>
              </a:solidFill>
              <a:latin typeface="Work Sans SemiBold"/>
              <a:ea typeface="Work Sans SemiBold"/>
              <a:cs typeface="Work Sans SemiBold"/>
              <a:sym typeface="Work Sans SemiBold"/>
            </a:endParaRPr>
          </a:p>
          <a:p>
            <a:pPr marL="0" lvl="0" indent="0" algn="l" rtl="0">
              <a:spcBef>
                <a:spcPts val="0"/>
              </a:spcBef>
              <a:spcAft>
                <a:spcPts val="0"/>
              </a:spcAft>
              <a:buNone/>
            </a:pPr>
            <a:r>
              <a:rPr lang="it" sz="800">
                <a:solidFill>
                  <a:srgbClr val="113451"/>
                </a:solidFill>
                <a:latin typeface="Work Sans SemiBold"/>
                <a:ea typeface="Work Sans SemiBold"/>
                <a:cs typeface="Work Sans SemiBold"/>
                <a:sym typeface="Work Sans SemiBold"/>
              </a:rPr>
              <a:t>GARAVAGLIA</a:t>
            </a:r>
            <a:endParaRPr sz="800">
              <a:solidFill>
                <a:srgbClr val="113451"/>
              </a:solidFill>
              <a:latin typeface="Work Sans SemiBold"/>
              <a:ea typeface="Work Sans SemiBold"/>
              <a:cs typeface="Work Sans SemiBold"/>
              <a:sym typeface="Work Sans SemiBold"/>
            </a:endParaRPr>
          </a:p>
        </p:txBody>
      </p:sp>
      <p:sp>
        <p:nvSpPr>
          <p:cNvPr id="220" name="Google Shape;220;p24"/>
          <p:cNvSpPr txBox="1"/>
          <p:nvPr/>
        </p:nvSpPr>
        <p:spPr>
          <a:xfrm>
            <a:off x="3573200" y="3735994"/>
            <a:ext cx="960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a:solidFill>
                  <a:srgbClr val="113451"/>
                </a:solidFill>
                <a:latin typeface="Work Sans SemiBold"/>
                <a:ea typeface="Work Sans SemiBold"/>
                <a:cs typeface="Work Sans SemiBold"/>
                <a:sym typeface="Work Sans SemiBold"/>
              </a:rPr>
              <a:t>VALENTINA</a:t>
            </a:r>
            <a:endParaRPr sz="800">
              <a:solidFill>
                <a:srgbClr val="113451"/>
              </a:solidFill>
              <a:latin typeface="Work Sans SemiBold"/>
              <a:ea typeface="Work Sans SemiBold"/>
              <a:cs typeface="Work Sans SemiBold"/>
              <a:sym typeface="Work Sans SemiBold"/>
            </a:endParaRPr>
          </a:p>
          <a:p>
            <a:pPr marL="0" lvl="0" indent="0" algn="l" rtl="0">
              <a:spcBef>
                <a:spcPts val="0"/>
              </a:spcBef>
              <a:spcAft>
                <a:spcPts val="0"/>
              </a:spcAft>
              <a:buNone/>
            </a:pPr>
            <a:r>
              <a:rPr lang="it" sz="800">
                <a:solidFill>
                  <a:srgbClr val="113451"/>
                </a:solidFill>
                <a:latin typeface="Work Sans SemiBold"/>
                <a:ea typeface="Work Sans SemiBold"/>
                <a:cs typeface="Work Sans SemiBold"/>
                <a:sym typeface="Work Sans SemiBold"/>
              </a:rPr>
              <a:t>CAPPUCCIATI</a:t>
            </a:r>
            <a:endParaRPr sz="800">
              <a:solidFill>
                <a:srgbClr val="113451"/>
              </a:solidFill>
              <a:latin typeface="Work Sans SemiBold"/>
              <a:ea typeface="Work Sans SemiBold"/>
              <a:cs typeface="Work Sans SemiBold"/>
              <a:sym typeface="Work Sans SemiBold"/>
            </a:endParaRPr>
          </a:p>
        </p:txBody>
      </p:sp>
      <p:sp>
        <p:nvSpPr>
          <p:cNvPr id="221" name="Google Shape;221;p24"/>
          <p:cNvSpPr txBox="1"/>
          <p:nvPr/>
        </p:nvSpPr>
        <p:spPr>
          <a:xfrm>
            <a:off x="4565056" y="3735994"/>
            <a:ext cx="960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a:solidFill>
                  <a:srgbClr val="113451"/>
                </a:solidFill>
                <a:latin typeface="Work Sans SemiBold"/>
                <a:ea typeface="Work Sans SemiBold"/>
                <a:cs typeface="Work Sans SemiBold"/>
                <a:sym typeface="Work Sans SemiBold"/>
              </a:rPr>
              <a:t>EDOARDO</a:t>
            </a:r>
            <a:endParaRPr sz="800">
              <a:solidFill>
                <a:srgbClr val="113451"/>
              </a:solidFill>
              <a:latin typeface="Work Sans SemiBold"/>
              <a:ea typeface="Work Sans SemiBold"/>
              <a:cs typeface="Work Sans SemiBold"/>
              <a:sym typeface="Work Sans SemiBold"/>
            </a:endParaRPr>
          </a:p>
          <a:p>
            <a:pPr marL="0" lvl="0" indent="0" algn="l" rtl="0">
              <a:spcBef>
                <a:spcPts val="0"/>
              </a:spcBef>
              <a:spcAft>
                <a:spcPts val="0"/>
              </a:spcAft>
              <a:buNone/>
            </a:pPr>
            <a:r>
              <a:rPr lang="it" sz="800">
                <a:solidFill>
                  <a:srgbClr val="113451"/>
                </a:solidFill>
                <a:latin typeface="Work Sans SemiBold"/>
                <a:ea typeface="Work Sans SemiBold"/>
                <a:cs typeface="Work Sans SemiBold"/>
                <a:sym typeface="Work Sans SemiBold"/>
              </a:rPr>
              <a:t>GALLI</a:t>
            </a:r>
            <a:endParaRPr sz="800">
              <a:solidFill>
                <a:srgbClr val="113451"/>
              </a:solidFill>
              <a:latin typeface="Work Sans SemiBold"/>
              <a:ea typeface="Work Sans SemiBold"/>
              <a:cs typeface="Work Sans SemiBold"/>
              <a:sym typeface="Work Sans SemiBold"/>
            </a:endParaRPr>
          </a:p>
        </p:txBody>
      </p:sp>
      <p:sp>
        <p:nvSpPr>
          <p:cNvPr id="222" name="Google Shape;222;p24"/>
          <p:cNvSpPr txBox="1"/>
          <p:nvPr/>
        </p:nvSpPr>
        <p:spPr>
          <a:xfrm>
            <a:off x="5572669" y="3735994"/>
            <a:ext cx="960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a:solidFill>
                  <a:srgbClr val="113451"/>
                </a:solidFill>
                <a:latin typeface="Work Sans SemiBold"/>
                <a:ea typeface="Work Sans SemiBold"/>
                <a:cs typeface="Work Sans SemiBold"/>
                <a:sym typeface="Work Sans SemiBold"/>
              </a:rPr>
              <a:t>ADRIANO</a:t>
            </a:r>
            <a:endParaRPr sz="800">
              <a:solidFill>
                <a:srgbClr val="113451"/>
              </a:solidFill>
              <a:latin typeface="Work Sans SemiBold"/>
              <a:ea typeface="Work Sans SemiBold"/>
              <a:cs typeface="Work Sans SemiBold"/>
              <a:sym typeface="Work Sans SemiBold"/>
            </a:endParaRPr>
          </a:p>
          <a:p>
            <a:pPr marL="0" lvl="0" indent="0" algn="l" rtl="0">
              <a:spcBef>
                <a:spcPts val="0"/>
              </a:spcBef>
              <a:spcAft>
                <a:spcPts val="0"/>
              </a:spcAft>
              <a:buNone/>
            </a:pPr>
            <a:r>
              <a:rPr lang="it" sz="800">
                <a:solidFill>
                  <a:srgbClr val="113451"/>
                </a:solidFill>
                <a:latin typeface="Work Sans SemiBold"/>
                <a:ea typeface="Work Sans SemiBold"/>
                <a:cs typeface="Work Sans SemiBold"/>
                <a:sym typeface="Work Sans SemiBold"/>
              </a:rPr>
              <a:t>LACAGNINA</a:t>
            </a:r>
            <a:endParaRPr sz="800">
              <a:solidFill>
                <a:srgbClr val="113451"/>
              </a:solidFill>
              <a:latin typeface="Work Sans SemiBold"/>
              <a:ea typeface="Work Sans SemiBold"/>
              <a:cs typeface="Work Sans SemiBold"/>
              <a:sym typeface="Work Sans SemiBold"/>
            </a:endParaRPr>
          </a:p>
        </p:txBody>
      </p:sp>
      <p:sp>
        <p:nvSpPr>
          <p:cNvPr id="223" name="Google Shape;223;p24"/>
          <p:cNvSpPr txBox="1"/>
          <p:nvPr/>
        </p:nvSpPr>
        <p:spPr>
          <a:xfrm>
            <a:off x="6561691" y="3735994"/>
            <a:ext cx="960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a:solidFill>
                  <a:srgbClr val="113451"/>
                </a:solidFill>
                <a:latin typeface="Work Sans SemiBold"/>
                <a:ea typeface="Work Sans SemiBold"/>
                <a:cs typeface="Work Sans SemiBold"/>
                <a:sym typeface="Work Sans SemiBold"/>
              </a:rPr>
              <a:t>ALESSIA</a:t>
            </a:r>
            <a:endParaRPr sz="800">
              <a:solidFill>
                <a:srgbClr val="113451"/>
              </a:solidFill>
              <a:latin typeface="Work Sans SemiBold"/>
              <a:ea typeface="Work Sans SemiBold"/>
              <a:cs typeface="Work Sans SemiBold"/>
              <a:sym typeface="Work Sans SemiBold"/>
            </a:endParaRPr>
          </a:p>
          <a:p>
            <a:pPr marL="0" lvl="0" indent="0" algn="l" rtl="0">
              <a:spcBef>
                <a:spcPts val="0"/>
              </a:spcBef>
              <a:spcAft>
                <a:spcPts val="0"/>
              </a:spcAft>
              <a:buNone/>
            </a:pPr>
            <a:r>
              <a:rPr lang="it" sz="800">
                <a:solidFill>
                  <a:srgbClr val="113451"/>
                </a:solidFill>
                <a:latin typeface="Work Sans SemiBold"/>
                <a:ea typeface="Work Sans SemiBold"/>
                <a:cs typeface="Work Sans SemiBold"/>
                <a:sym typeface="Work Sans SemiBold"/>
              </a:rPr>
              <a:t>MONTORSI</a:t>
            </a:r>
            <a:endParaRPr sz="800">
              <a:solidFill>
                <a:srgbClr val="113451"/>
              </a:solidFill>
              <a:latin typeface="Work Sans SemiBold"/>
              <a:ea typeface="Work Sans SemiBold"/>
              <a:cs typeface="Work Sans SemiBold"/>
              <a:sym typeface="Work Sans SemiBold"/>
            </a:endParaRPr>
          </a:p>
        </p:txBody>
      </p:sp>
      <p:sp>
        <p:nvSpPr>
          <p:cNvPr id="224" name="Google Shape;224;p24"/>
          <p:cNvSpPr txBox="1"/>
          <p:nvPr/>
        </p:nvSpPr>
        <p:spPr>
          <a:xfrm>
            <a:off x="7553559" y="3735994"/>
            <a:ext cx="960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a:solidFill>
                  <a:srgbClr val="113451"/>
                </a:solidFill>
                <a:latin typeface="Work Sans SemiBold"/>
                <a:ea typeface="Work Sans SemiBold"/>
                <a:cs typeface="Work Sans SemiBold"/>
                <a:sym typeface="Work Sans SemiBold"/>
              </a:rPr>
              <a:t>GIULIA</a:t>
            </a:r>
            <a:endParaRPr sz="800">
              <a:solidFill>
                <a:srgbClr val="113451"/>
              </a:solidFill>
              <a:latin typeface="Work Sans SemiBold"/>
              <a:ea typeface="Work Sans SemiBold"/>
              <a:cs typeface="Work Sans SemiBold"/>
              <a:sym typeface="Work Sans SemiBold"/>
            </a:endParaRPr>
          </a:p>
          <a:p>
            <a:pPr marL="0" lvl="0" indent="0" algn="l" rtl="0">
              <a:spcBef>
                <a:spcPts val="0"/>
              </a:spcBef>
              <a:spcAft>
                <a:spcPts val="0"/>
              </a:spcAft>
              <a:buNone/>
            </a:pPr>
            <a:r>
              <a:rPr lang="it" sz="800">
                <a:solidFill>
                  <a:srgbClr val="113451"/>
                </a:solidFill>
                <a:latin typeface="Work Sans SemiBold"/>
                <a:ea typeface="Work Sans SemiBold"/>
                <a:cs typeface="Work Sans SemiBold"/>
                <a:sym typeface="Work Sans SemiBold"/>
              </a:rPr>
              <a:t>SALIN</a:t>
            </a:r>
            <a:endParaRPr sz="800">
              <a:solidFill>
                <a:srgbClr val="113451"/>
              </a:solidFill>
              <a:latin typeface="Work Sans SemiBold"/>
              <a:ea typeface="Work Sans SemiBold"/>
              <a:cs typeface="Work Sans SemiBold"/>
              <a:sym typeface="Work Sans SemiBold"/>
            </a:endParaRPr>
          </a:p>
        </p:txBody>
      </p:sp>
      <p:pic>
        <p:nvPicPr>
          <p:cNvPr id="225" name="Google Shape;225;p24"/>
          <p:cNvPicPr preferRelativeResize="0"/>
          <p:nvPr/>
        </p:nvPicPr>
        <p:blipFill>
          <a:blip r:embed="rId5">
            <a:alphaModFix/>
          </a:blip>
          <a:stretch>
            <a:fillRect/>
          </a:stretch>
        </p:blipFill>
        <p:spPr>
          <a:xfrm>
            <a:off x="540002" y="4603245"/>
            <a:ext cx="343875" cy="31203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28"/>
          <p:cNvPicPr preferRelativeResize="0"/>
          <p:nvPr/>
        </p:nvPicPr>
        <p:blipFill>
          <a:blip r:embed="rId3">
            <a:alphaModFix/>
          </a:blip>
          <a:stretch>
            <a:fillRect/>
          </a:stretch>
        </p:blipFill>
        <p:spPr>
          <a:xfrm>
            <a:off x="0" y="6675"/>
            <a:ext cx="9144000" cy="5130143"/>
          </a:xfrm>
          <a:prstGeom prst="rect">
            <a:avLst/>
          </a:prstGeom>
          <a:noFill/>
          <a:ln>
            <a:noFill/>
          </a:ln>
        </p:spPr>
      </p:pic>
      <p:sp>
        <p:nvSpPr>
          <p:cNvPr id="269" name="Google Shape;269;p28"/>
          <p:cNvSpPr txBox="1"/>
          <p:nvPr/>
        </p:nvSpPr>
        <p:spPr>
          <a:xfrm>
            <a:off x="5521450" y="1133261"/>
            <a:ext cx="3292200" cy="830966"/>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it" sz="1600" dirty="0">
                <a:solidFill>
                  <a:srgbClr val="113451"/>
                </a:solidFill>
                <a:latin typeface="Work Sans Medium" pitchFamily="2" charset="0"/>
                <a:ea typeface="Merriweather"/>
                <a:cs typeface="Merriweather"/>
                <a:sym typeface="Merriweather"/>
              </a:rPr>
              <a:t>Manuel Baldazzi</a:t>
            </a:r>
            <a:endParaRPr sz="1600" dirty="0">
              <a:solidFill>
                <a:srgbClr val="113451"/>
              </a:solidFill>
              <a:latin typeface="Work Sans Medium" pitchFamily="2" charset="0"/>
              <a:ea typeface="Merriweather"/>
              <a:cs typeface="Merriweather"/>
              <a:sym typeface="Merriweather"/>
            </a:endParaRPr>
          </a:p>
          <a:p>
            <a:pPr marL="0" lvl="0" indent="0" algn="l" rtl="0">
              <a:lnSpc>
                <a:spcPct val="150000"/>
              </a:lnSpc>
              <a:spcBef>
                <a:spcPts val="0"/>
              </a:spcBef>
              <a:spcAft>
                <a:spcPts val="0"/>
              </a:spcAft>
              <a:buNone/>
            </a:pPr>
            <a:r>
              <a:rPr lang="it" sz="1200" dirty="0">
                <a:solidFill>
                  <a:srgbClr val="113451"/>
                </a:solidFill>
                <a:latin typeface="Work Sans Medium" pitchFamily="2" charset="0"/>
                <a:ea typeface="Merriweather"/>
                <a:cs typeface="Merriweather"/>
                <a:sym typeface="Merriweather"/>
              </a:rPr>
              <a:t>mbaldazzi@tributarioassociato.it</a:t>
            </a:r>
            <a:endParaRPr sz="1600" dirty="0">
              <a:solidFill>
                <a:srgbClr val="113451"/>
              </a:solidFill>
              <a:latin typeface="Work Sans Medium" pitchFamily="2" charset="0"/>
              <a:ea typeface="Merriweather"/>
              <a:cs typeface="Merriweather"/>
              <a:sym typeface="Merriweather"/>
            </a:endParaRPr>
          </a:p>
        </p:txBody>
      </p:sp>
      <p:pic>
        <p:nvPicPr>
          <p:cNvPr id="270" name="Google Shape;270;p28"/>
          <p:cNvPicPr preferRelativeResize="0"/>
          <p:nvPr/>
        </p:nvPicPr>
        <p:blipFill>
          <a:blip r:embed="rId4">
            <a:alphaModFix/>
          </a:blip>
          <a:stretch>
            <a:fillRect/>
          </a:stretch>
        </p:blipFill>
        <p:spPr>
          <a:xfrm>
            <a:off x="5448150" y="1518300"/>
            <a:ext cx="2375800" cy="23725"/>
          </a:xfrm>
          <a:prstGeom prst="rect">
            <a:avLst/>
          </a:prstGeom>
          <a:noFill/>
          <a:ln>
            <a:noFill/>
          </a:ln>
        </p:spPr>
      </p:pic>
      <p:sp>
        <p:nvSpPr>
          <p:cNvPr id="271" name="Google Shape;271;p28"/>
          <p:cNvSpPr txBox="1"/>
          <p:nvPr/>
        </p:nvSpPr>
        <p:spPr>
          <a:xfrm>
            <a:off x="5521450" y="2202296"/>
            <a:ext cx="3292200" cy="830966"/>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it" sz="1600" dirty="0">
                <a:solidFill>
                  <a:srgbClr val="113451"/>
                </a:solidFill>
                <a:latin typeface="Work Sans Medium" pitchFamily="2" charset="0"/>
                <a:ea typeface="Merriweather"/>
                <a:cs typeface="Merriweather"/>
                <a:sym typeface="Merriweather"/>
              </a:rPr>
              <a:t>Gianluca Zattera</a:t>
            </a:r>
            <a:endParaRPr sz="1600" dirty="0">
              <a:solidFill>
                <a:srgbClr val="113451"/>
              </a:solidFill>
              <a:latin typeface="Work Sans Medium" pitchFamily="2" charset="0"/>
              <a:ea typeface="Merriweather"/>
              <a:cs typeface="Merriweather"/>
              <a:sym typeface="Merriweather"/>
            </a:endParaRPr>
          </a:p>
          <a:p>
            <a:pPr marL="0" lvl="0" indent="0" algn="l" rtl="0">
              <a:lnSpc>
                <a:spcPct val="150000"/>
              </a:lnSpc>
              <a:spcBef>
                <a:spcPts val="0"/>
              </a:spcBef>
              <a:spcAft>
                <a:spcPts val="0"/>
              </a:spcAft>
              <a:buNone/>
            </a:pPr>
            <a:r>
              <a:rPr lang="it" sz="1200" dirty="0">
                <a:solidFill>
                  <a:srgbClr val="113451"/>
                </a:solidFill>
                <a:latin typeface="Work Sans Medium" pitchFamily="2" charset="0"/>
                <a:ea typeface="Merriweather"/>
                <a:cs typeface="Merriweather"/>
                <a:sym typeface="Merriweather"/>
              </a:rPr>
              <a:t>gzattera@tributarioassociato.it</a:t>
            </a:r>
            <a:endParaRPr sz="1600" dirty="0">
              <a:solidFill>
                <a:srgbClr val="113451"/>
              </a:solidFill>
              <a:latin typeface="Work Sans Medium" pitchFamily="2" charset="0"/>
              <a:ea typeface="Merriweather"/>
              <a:cs typeface="Merriweather"/>
              <a:sym typeface="Merriweather"/>
            </a:endParaRPr>
          </a:p>
        </p:txBody>
      </p:sp>
      <p:sp>
        <p:nvSpPr>
          <p:cNvPr id="272" name="Google Shape;272;p28"/>
          <p:cNvSpPr txBox="1"/>
          <p:nvPr/>
        </p:nvSpPr>
        <p:spPr>
          <a:xfrm>
            <a:off x="696675" y="1324950"/>
            <a:ext cx="3540278" cy="2554515"/>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it" dirty="0">
                <a:solidFill>
                  <a:schemeClr val="lt1"/>
                </a:solidFill>
                <a:latin typeface="Work Sans Medium" pitchFamily="2" charset="0"/>
                <a:ea typeface="Merriweather"/>
                <a:cs typeface="Merriweather"/>
                <a:sym typeface="Merriweather"/>
              </a:rPr>
              <a:t>BALDAZZI ZATTERA</a:t>
            </a:r>
            <a:endParaRPr dirty="0">
              <a:solidFill>
                <a:schemeClr val="lt1"/>
              </a:solidFill>
              <a:latin typeface="Work Sans Medium" pitchFamily="2" charset="0"/>
              <a:ea typeface="Merriweather"/>
              <a:cs typeface="Merriweather"/>
              <a:sym typeface="Merriweather"/>
            </a:endParaRPr>
          </a:p>
          <a:p>
            <a:pPr marL="0" lvl="0" indent="0" algn="l" rtl="0">
              <a:lnSpc>
                <a:spcPct val="100000"/>
              </a:lnSpc>
              <a:spcBef>
                <a:spcPts val="0"/>
              </a:spcBef>
              <a:spcAft>
                <a:spcPts val="0"/>
              </a:spcAft>
              <a:buNone/>
            </a:pPr>
            <a:r>
              <a:rPr lang="it" dirty="0">
                <a:solidFill>
                  <a:schemeClr val="lt1"/>
                </a:solidFill>
                <a:latin typeface="Work Sans Medium" pitchFamily="2" charset="0"/>
                <a:ea typeface="Merriweather"/>
                <a:cs typeface="Merriweather"/>
                <a:sym typeface="Merriweather"/>
              </a:rPr>
              <a:t>&amp; ASSOCIATI</a:t>
            </a:r>
            <a:endParaRPr dirty="0">
              <a:solidFill>
                <a:schemeClr val="lt1"/>
              </a:solidFill>
              <a:latin typeface="Work Sans Medium" pitchFamily="2" charset="0"/>
              <a:ea typeface="Merriweather"/>
              <a:cs typeface="Merriweather"/>
              <a:sym typeface="Merriweather"/>
            </a:endParaRPr>
          </a:p>
          <a:p>
            <a:pPr marL="0" lvl="0" indent="0" algn="l" rtl="0">
              <a:lnSpc>
                <a:spcPct val="100000"/>
              </a:lnSpc>
              <a:spcBef>
                <a:spcPts val="0"/>
              </a:spcBef>
              <a:spcAft>
                <a:spcPts val="0"/>
              </a:spcAft>
              <a:buNone/>
            </a:pPr>
            <a:endParaRPr dirty="0">
              <a:solidFill>
                <a:schemeClr val="lt1"/>
              </a:solidFill>
              <a:latin typeface="Work Sans Medium" pitchFamily="2" charset="0"/>
              <a:ea typeface="Merriweather"/>
              <a:cs typeface="Merriweather"/>
              <a:sym typeface="Merriweather"/>
            </a:endParaRPr>
          </a:p>
          <a:p>
            <a:pPr marL="0" lvl="0" indent="0" algn="l" rtl="0">
              <a:lnSpc>
                <a:spcPct val="100000"/>
              </a:lnSpc>
              <a:spcBef>
                <a:spcPts val="0"/>
              </a:spcBef>
              <a:spcAft>
                <a:spcPts val="0"/>
              </a:spcAft>
              <a:buNone/>
            </a:pPr>
            <a:r>
              <a:rPr lang="it" dirty="0">
                <a:solidFill>
                  <a:schemeClr val="lt1"/>
                </a:solidFill>
                <a:latin typeface="Work Sans Medium" pitchFamily="2" charset="0"/>
                <a:ea typeface="Merriweather"/>
                <a:cs typeface="Merriweather"/>
                <a:sym typeface="Merriweather"/>
              </a:rPr>
              <a:t>Corso Monforte, 2 - 20122 Milano</a:t>
            </a:r>
            <a:endParaRPr dirty="0">
              <a:solidFill>
                <a:schemeClr val="lt1"/>
              </a:solidFill>
              <a:latin typeface="Work Sans Medium" pitchFamily="2" charset="0"/>
              <a:ea typeface="Merriweather"/>
              <a:cs typeface="Merriweather"/>
              <a:sym typeface="Merriweather"/>
            </a:endParaRPr>
          </a:p>
          <a:p>
            <a:pPr marL="0" lvl="0" indent="0" algn="l" rtl="0">
              <a:lnSpc>
                <a:spcPct val="100000"/>
              </a:lnSpc>
              <a:spcBef>
                <a:spcPts val="0"/>
              </a:spcBef>
              <a:spcAft>
                <a:spcPts val="0"/>
              </a:spcAft>
              <a:buNone/>
            </a:pPr>
            <a:r>
              <a:rPr lang="it" dirty="0">
                <a:solidFill>
                  <a:schemeClr val="lt1"/>
                </a:solidFill>
                <a:latin typeface="Work Sans Medium" pitchFamily="2" charset="0"/>
                <a:ea typeface="Merriweather"/>
                <a:cs typeface="Merriweather"/>
                <a:sym typeface="Merriweather"/>
              </a:rPr>
              <a:t>Tel. +39 02.76316634 </a:t>
            </a:r>
            <a:endParaRPr dirty="0">
              <a:solidFill>
                <a:schemeClr val="lt1"/>
              </a:solidFill>
              <a:latin typeface="Work Sans Medium" pitchFamily="2" charset="0"/>
              <a:ea typeface="Merriweather"/>
              <a:cs typeface="Merriweather"/>
              <a:sym typeface="Merriweather"/>
            </a:endParaRPr>
          </a:p>
          <a:p>
            <a:pPr marL="0" lvl="0" indent="0" algn="l" rtl="0">
              <a:lnSpc>
                <a:spcPct val="100000"/>
              </a:lnSpc>
              <a:spcBef>
                <a:spcPts val="0"/>
              </a:spcBef>
              <a:spcAft>
                <a:spcPts val="0"/>
              </a:spcAft>
              <a:buNone/>
            </a:pPr>
            <a:endParaRPr dirty="0">
              <a:solidFill>
                <a:schemeClr val="lt1"/>
              </a:solidFill>
              <a:latin typeface="Work Sans Medium" pitchFamily="2" charset="0"/>
              <a:ea typeface="Merriweather"/>
              <a:cs typeface="Merriweather"/>
              <a:sym typeface="Merriweather"/>
            </a:endParaRPr>
          </a:p>
          <a:p>
            <a:pPr marL="0" lvl="0" indent="0" algn="l" rtl="0">
              <a:lnSpc>
                <a:spcPct val="100000"/>
              </a:lnSpc>
              <a:spcBef>
                <a:spcPts val="0"/>
              </a:spcBef>
              <a:spcAft>
                <a:spcPts val="0"/>
              </a:spcAft>
              <a:buNone/>
            </a:pPr>
            <a:r>
              <a:rPr lang="it" dirty="0">
                <a:solidFill>
                  <a:schemeClr val="lt1"/>
                </a:solidFill>
                <a:latin typeface="Work Sans Medium" pitchFamily="2" charset="0"/>
                <a:ea typeface="Merriweather"/>
                <a:cs typeface="Merriweather"/>
                <a:sym typeface="Merriweather"/>
              </a:rPr>
              <a:t>P.iva: IT 04815340965</a:t>
            </a:r>
          </a:p>
          <a:p>
            <a:pPr marL="0" lvl="0" indent="0" algn="l" rtl="0">
              <a:lnSpc>
                <a:spcPct val="100000"/>
              </a:lnSpc>
              <a:spcBef>
                <a:spcPts val="0"/>
              </a:spcBef>
              <a:spcAft>
                <a:spcPts val="0"/>
              </a:spcAft>
              <a:buNone/>
            </a:pPr>
            <a:endParaRPr lang="it" dirty="0">
              <a:solidFill>
                <a:schemeClr val="lt1"/>
              </a:solidFill>
              <a:latin typeface="Work Sans Medium" pitchFamily="2" charset="0"/>
              <a:ea typeface="Merriweather"/>
              <a:cs typeface="Merriweather"/>
              <a:sym typeface="Merriweather"/>
            </a:endParaRPr>
          </a:p>
          <a:p>
            <a:pPr marL="0" lvl="0" indent="0" algn="l" rtl="0">
              <a:lnSpc>
                <a:spcPct val="100000"/>
              </a:lnSpc>
              <a:spcBef>
                <a:spcPts val="0"/>
              </a:spcBef>
              <a:spcAft>
                <a:spcPts val="0"/>
              </a:spcAft>
              <a:buNone/>
            </a:pPr>
            <a:r>
              <a:rPr lang="it" dirty="0">
                <a:solidFill>
                  <a:schemeClr val="lt1"/>
                </a:solidFill>
                <a:latin typeface="Work Sans Medium" pitchFamily="2" charset="0"/>
                <a:ea typeface="Merriweather"/>
                <a:cs typeface="Merriweather"/>
                <a:sym typeface="Merriweather"/>
              </a:rPr>
              <a:t>Website: </a:t>
            </a:r>
            <a:r>
              <a:rPr lang="it-IT" dirty="0">
                <a:solidFill>
                  <a:srgbClr val="6A8C5D"/>
                </a:solidFill>
                <a:latin typeface="Work Sans Medium" pitchFamily="2" charset="0"/>
                <a:ea typeface="Merriweather"/>
                <a:cs typeface="Merriweather"/>
                <a:sym typeface="Merriweather"/>
                <a:hlinkClick r:id="rId5">
                  <a:extLst>
                    <a:ext uri="{A12FA001-AC4F-418D-AE19-62706E023703}">
                      <ahyp:hlinkClr xmlns:ahyp="http://schemas.microsoft.com/office/drawing/2018/hyperlinkcolor" val="tx"/>
                    </a:ext>
                  </a:extLst>
                </a:hlinkClick>
              </a:rPr>
              <a:t>www.tributarioassociato.it</a:t>
            </a:r>
            <a:endParaRPr dirty="0">
              <a:solidFill>
                <a:srgbClr val="6A8C5D"/>
              </a:solidFill>
              <a:latin typeface="Work Sans Medium" pitchFamily="2" charset="0"/>
              <a:ea typeface="Merriweather"/>
              <a:cs typeface="Merriweather"/>
              <a:sym typeface="Merriweather"/>
            </a:endParaRPr>
          </a:p>
          <a:p>
            <a:pPr marL="0" lvl="0" indent="0" algn="l" rtl="0">
              <a:lnSpc>
                <a:spcPct val="100000"/>
              </a:lnSpc>
              <a:spcBef>
                <a:spcPts val="0"/>
              </a:spcBef>
              <a:spcAft>
                <a:spcPts val="0"/>
              </a:spcAft>
              <a:buNone/>
            </a:pPr>
            <a:endParaRPr dirty="0">
              <a:solidFill>
                <a:schemeClr val="lt1"/>
              </a:solidFill>
              <a:latin typeface="Work Sans Medium" pitchFamily="2" charset="0"/>
              <a:ea typeface="Merriweather"/>
              <a:cs typeface="Merriweather"/>
              <a:sym typeface="Merriweather"/>
            </a:endParaRPr>
          </a:p>
          <a:p>
            <a:pPr marL="0" lvl="0" indent="0" algn="l" rtl="0">
              <a:lnSpc>
                <a:spcPct val="100000"/>
              </a:lnSpc>
              <a:spcBef>
                <a:spcPts val="0"/>
              </a:spcBef>
              <a:spcAft>
                <a:spcPts val="0"/>
              </a:spcAft>
              <a:buNone/>
            </a:pPr>
            <a:endParaRPr dirty="0">
              <a:solidFill>
                <a:schemeClr val="lt1"/>
              </a:solidFill>
              <a:latin typeface="Work Sans Medium" pitchFamily="2" charset="0"/>
              <a:ea typeface="Merriweather"/>
              <a:cs typeface="Merriweather"/>
              <a:sym typeface="Merriweather"/>
            </a:endParaRPr>
          </a:p>
        </p:txBody>
      </p:sp>
      <p:pic>
        <p:nvPicPr>
          <p:cNvPr id="273" name="Google Shape;273;p28"/>
          <p:cNvPicPr preferRelativeResize="0"/>
          <p:nvPr/>
        </p:nvPicPr>
        <p:blipFill>
          <a:blip r:embed="rId4">
            <a:alphaModFix/>
          </a:blip>
          <a:stretch>
            <a:fillRect/>
          </a:stretch>
        </p:blipFill>
        <p:spPr>
          <a:xfrm>
            <a:off x="5448150" y="2602788"/>
            <a:ext cx="2375800" cy="23725"/>
          </a:xfrm>
          <a:prstGeom prst="rect">
            <a:avLst/>
          </a:prstGeom>
          <a:noFill/>
          <a:ln>
            <a:noFill/>
          </a:ln>
        </p:spPr>
      </p:pic>
      <p:pic>
        <p:nvPicPr>
          <p:cNvPr id="274" name="Google Shape;274;p28"/>
          <p:cNvPicPr preferRelativeResize="0"/>
          <p:nvPr/>
        </p:nvPicPr>
        <p:blipFill>
          <a:blip r:embed="rId4">
            <a:alphaModFix/>
          </a:blip>
          <a:stretch>
            <a:fillRect/>
          </a:stretch>
        </p:blipFill>
        <p:spPr>
          <a:xfrm>
            <a:off x="453225" y="990863"/>
            <a:ext cx="2375800" cy="23725"/>
          </a:xfrm>
          <a:prstGeom prst="rect">
            <a:avLst/>
          </a:prstGeom>
          <a:noFill/>
          <a:ln>
            <a:noFill/>
          </a:ln>
        </p:spPr>
      </p:pic>
      <p:sp>
        <p:nvSpPr>
          <p:cNvPr id="275" name="Google Shape;275;p28"/>
          <p:cNvSpPr txBox="1"/>
          <p:nvPr/>
        </p:nvSpPr>
        <p:spPr>
          <a:xfrm>
            <a:off x="540000" y="540000"/>
            <a:ext cx="3000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200">
                <a:solidFill>
                  <a:schemeClr val="lt1"/>
                </a:solidFill>
                <a:latin typeface="Work Sans SemiBold"/>
                <a:ea typeface="Work Sans SemiBold"/>
                <a:cs typeface="Work Sans SemiBold"/>
                <a:sym typeface="Work Sans SemiBold"/>
              </a:rPr>
              <a:t>Contatti</a:t>
            </a:r>
            <a:endParaRPr sz="2200">
              <a:solidFill>
                <a:schemeClr val="lt1"/>
              </a:solidFill>
              <a:latin typeface="Work Sans SemiBold"/>
              <a:ea typeface="Work Sans SemiBold"/>
              <a:cs typeface="Work Sans SemiBold"/>
              <a:sym typeface="Work Sans SemiBold"/>
            </a:endParaRPr>
          </a:p>
        </p:txBody>
      </p:sp>
      <p:pic>
        <p:nvPicPr>
          <p:cNvPr id="276" name="Google Shape;276;p28"/>
          <p:cNvPicPr preferRelativeResize="0"/>
          <p:nvPr/>
        </p:nvPicPr>
        <p:blipFill>
          <a:blip r:embed="rId6">
            <a:alphaModFix/>
          </a:blip>
          <a:stretch>
            <a:fillRect/>
          </a:stretch>
        </p:blipFill>
        <p:spPr>
          <a:xfrm>
            <a:off x="540006" y="4603273"/>
            <a:ext cx="343876" cy="31197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29"/>
          <p:cNvPicPr preferRelativeResize="0"/>
          <p:nvPr/>
        </p:nvPicPr>
        <p:blipFill>
          <a:blip r:embed="rId3">
            <a:alphaModFix/>
          </a:blip>
          <a:stretch>
            <a:fillRect/>
          </a:stretch>
        </p:blipFill>
        <p:spPr>
          <a:xfrm>
            <a:off x="0" y="-19057"/>
            <a:ext cx="9144000" cy="5162558"/>
          </a:xfrm>
          <a:prstGeom prst="rect">
            <a:avLst/>
          </a:prstGeom>
          <a:noFill/>
          <a:ln>
            <a:noFill/>
          </a:ln>
        </p:spPr>
      </p:pic>
      <p:sp>
        <p:nvSpPr>
          <p:cNvPr id="282" name="Google Shape;282;p29"/>
          <p:cNvSpPr txBox="1"/>
          <p:nvPr/>
        </p:nvSpPr>
        <p:spPr>
          <a:xfrm>
            <a:off x="3306600" y="2223675"/>
            <a:ext cx="2530800"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800" dirty="0">
                <a:solidFill>
                  <a:schemeClr val="lt1"/>
                </a:solidFill>
                <a:latin typeface="Work Sans Medium" pitchFamily="2" charset="0"/>
                <a:ea typeface="Merriweather"/>
                <a:cs typeface="Merriweather"/>
                <a:sym typeface="Merriweather"/>
              </a:rPr>
              <a:t>Grazie </a:t>
            </a:r>
            <a:endParaRPr sz="1800" dirty="0">
              <a:solidFill>
                <a:schemeClr val="lt1"/>
              </a:solidFill>
              <a:latin typeface="Work Sans Medium" pitchFamily="2" charset="0"/>
              <a:ea typeface="Merriweather"/>
              <a:cs typeface="Merriweather"/>
              <a:sym typeface="Merriweather"/>
            </a:endParaRPr>
          </a:p>
          <a:p>
            <a:pPr marL="0" lvl="0" indent="0" algn="ctr" rtl="0">
              <a:spcBef>
                <a:spcPts val="0"/>
              </a:spcBef>
              <a:spcAft>
                <a:spcPts val="0"/>
              </a:spcAft>
              <a:buNone/>
            </a:pPr>
            <a:r>
              <a:rPr lang="it" sz="1800" dirty="0">
                <a:solidFill>
                  <a:schemeClr val="lt1"/>
                </a:solidFill>
                <a:latin typeface="Work Sans Medium" pitchFamily="2" charset="0"/>
                <a:ea typeface="Merriweather"/>
                <a:cs typeface="Merriweather"/>
                <a:sym typeface="Merriweather"/>
              </a:rPr>
              <a:t>per l’attenzione</a:t>
            </a:r>
            <a:endParaRPr sz="1200" dirty="0">
              <a:solidFill>
                <a:schemeClr val="lt1"/>
              </a:solidFill>
              <a:latin typeface="Work Sans Medium" pitchFamily="2" charset="0"/>
              <a:ea typeface="Merriweather"/>
              <a:cs typeface="Merriweather"/>
              <a:sym typeface="Merriweather"/>
            </a:endParaRPr>
          </a:p>
        </p:txBody>
      </p:sp>
      <p:pic>
        <p:nvPicPr>
          <p:cNvPr id="283" name="Google Shape;283;p29"/>
          <p:cNvPicPr preferRelativeResize="0"/>
          <p:nvPr/>
        </p:nvPicPr>
        <p:blipFill>
          <a:blip r:embed="rId4">
            <a:alphaModFix/>
          </a:blip>
          <a:stretch>
            <a:fillRect/>
          </a:stretch>
        </p:blipFill>
        <p:spPr>
          <a:xfrm>
            <a:off x="540002" y="4603245"/>
            <a:ext cx="343875" cy="31203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40300" y="-45350"/>
            <a:ext cx="9224602" cy="5188849"/>
          </a:xfrm>
          <a:prstGeom prst="rect">
            <a:avLst/>
          </a:prstGeom>
          <a:noFill/>
          <a:ln>
            <a:noFill/>
          </a:ln>
        </p:spPr>
      </p:pic>
      <p:pic>
        <p:nvPicPr>
          <p:cNvPr id="64" name="Google Shape;64;p14"/>
          <p:cNvPicPr preferRelativeResize="0"/>
          <p:nvPr/>
        </p:nvPicPr>
        <p:blipFill>
          <a:blip r:embed="rId4">
            <a:alphaModFix/>
          </a:blip>
          <a:stretch>
            <a:fillRect/>
          </a:stretch>
        </p:blipFill>
        <p:spPr>
          <a:xfrm>
            <a:off x="5453070" y="1722375"/>
            <a:ext cx="2375800" cy="38100"/>
          </a:xfrm>
          <a:prstGeom prst="rect">
            <a:avLst/>
          </a:prstGeom>
          <a:noFill/>
          <a:ln>
            <a:noFill/>
          </a:ln>
        </p:spPr>
      </p:pic>
      <p:sp>
        <p:nvSpPr>
          <p:cNvPr id="65" name="Google Shape;65;p14"/>
          <p:cNvSpPr txBox="1"/>
          <p:nvPr/>
        </p:nvSpPr>
        <p:spPr>
          <a:xfrm>
            <a:off x="5543550" y="1219200"/>
            <a:ext cx="2600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3000" b="1">
                <a:solidFill>
                  <a:schemeClr val="lt1"/>
                </a:solidFill>
                <a:latin typeface="Work Sans"/>
                <a:ea typeface="Work Sans"/>
                <a:cs typeface="Work Sans"/>
                <a:sym typeface="Work Sans"/>
              </a:rPr>
              <a:t>Agenda</a:t>
            </a:r>
            <a:endParaRPr sz="3000" b="1">
              <a:solidFill>
                <a:schemeClr val="lt1"/>
              </a:solidFill>
              <a:latin typeface="Work Sans"/>
              <a:ea typeface="Work Sans"/>
              <a:cs typeface="Work Sans"/>
              <a:sym typeface="Work Sans"/>
            </a:endParaRPr>
          </a:p>
        </p:txBody>
      </p:sp>
      <p:sp>
        <p:nvSpPr>
          <p:cNvPr id="66" name="Google Shape;66;p14"/>
          <p:cNvSpPr txBox="1"/>
          <p:nvPr/>
        </p:nvSpPr>
        <p:spPr>
          <a:xfrm>
            <a:off x="5353777" y="2047875"/>
            <a:ext cx="3342548" cy="198512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300" dirty="0">
                <a:solidFill>
                  <a:schemeClr val="lt1"/>
                </a:solidFill>
                <a:latin typeface="Work Sans Medium"/>
                <a:ea typeface="Work Sans Medium"/>
                <a:cs typeface="Work Sans Medium"/>
                <a:sym typeface="Work Sans Medium"/>
              </a:rPr>
              <a:t>1.	About Us</a:t>
            </a:r>
            <a:endParaRPr sz="1300" dirty="0">
              <a:solidFill>
                <a:schemeClr val="lt1"/>
              </a:solidFill>
              <a:latin typeface="Work Sans Medium"/>
              <a:ea typeface="Work Sans Medium"/>
              <a:cs typeface="Work Sans Medium"/>
              <a:sym typeface="Work Sans Medium"/>
            </a:endParaRPr>
          </a:p>
          <a:p>
            <a:pPr marL="0" lvl="0" indent="0" algn="l" rtl="0">
              <a:spcBef>
                <a:spcPts val="0"/>
              </a:spcBef>
              <a:spcAft>
                <a:spcPts val="0"/>
              </a:spcAft>
              <a:buNone/>
            </a:pPr>
            <a:r>
              <a:rPr lang="it" sz="1300" dirty="0">
                <a:solidFill>
                  <a:schemeClr val="lt1"/>
                </a:solidFill>
                <a:latin typeface="Work Sans Medium"/>
                <a:ea typeface="Work Sans Medium"/>
                <a:cs typeface="Work Sans Medium"/>
                <a:sym typeface="Work Sans Medium"/>
              </a:rPr>
              <a:t>2.	</a:t>
            </a:r>
            <a:r>
              <a:rPr lang="it-IT" sz="1300" dirty="0">
                <a:solidFill>
                  <a:schemeClr val="lt1"/>
                </a:solidFill>
                <a:latin typeface="Work Sans Medium"/>
                <a:ea typeface="Work Sans Medium"/>
                <a:cs typeface="Work Sans Medium"/>
                <a:sym typeface="Work Sans Medium"/>
              </a:rPr>
              <a:t>Fattori distintivi</a:t>
            </a:r>
            <a:endParaRPr sz="1300" dirty="0">
              <a:solidFill>
                <a:schemeClr val="lt1"/>
              </a:solidFill>
              <a:latin typeface="Work Sans Medium"/>
              <a:ea typeface="Work Sans Medium"/>
              <a:cs typeface="Work Sans Medium"/>
              <a:sym typeface="Work Sans Medium"/>
            </a:endParaRPr>
          </a:p>
          <a:p>
            <a:pPr marL="0" lvl="0" indent="0" algn="l" rtl="0">
              <a:spcBef>
                <a:spcPts val="0"/>
              </a:spcBef>
              <a:spcAft>
                <a:spcPts val="0"/>
              </a:spcAft>
              <a:buNone/>
            </a:pPr>
            <a:r>
              <a:rPr lang="it" sz="1300" dirty="0">
                <a:solidFill>
                  <a:schemeClr val="lt1"/>
                </a:solidFill>
                <a:latin typeface="Work Sans Medium"/>
                <a:ea typeface="Work Sans Medium"/>
                <a:cs typeface="Work Sans Medium"/>
                <a:sym typeface="Work Sans Medium"/>
              </a:rPr>
              <a:t>3.	Top Clients</a:t>
            </a:r>
            <a:endParaRPr sz="1300" dirty="0">
              <a:solidFill>
                <a:schemeClr val="lt1"/>
              </a:solidFill>
              <a:latin typeface="Work Sans Medium"/>
              <a:ea typeface="Work Sans Medium"/>
              <a:cs typeface="Work Sans Medium"/>
              <a:sym typeface="Work Sans Medium"/>
            </a:endParaRPr>
          </a:p>
          <a:p>
            <a:pPr marL="0" lvl="0" indent="0" algn="l" rtl="0">
              <a:spcBef>
                <a:spcPts val="0"/>
              </a:spcBef>
              <a:spcAft>
                <a:spcPts val="0"/>
              </a:spcAft>
              <a:buNone/>
            </a:pPr>
            <a:r>
              <a:rPr lang="it" sz="1300" dirty="0">
                <a:solidFill>
                  <a:schemeClr val="lt1"/>
                </a:solidFill>
                <a:latin typeface="Work Sans Medium"/>
                <a:ea typeface="Work Sans Medium"/>
                <a:cs typeface="Work Sans Medium"/>
                <a:sym typeface="Work Sans Medium"/>
              </a:rPr>
              <a:t>4.	Certificazioni Internazionali</a:t>
            </a:r>
            <a:endParaRPr sz="1300" dirty="0">
              <a:solidFill>
                <a:schemeClr val="lt1"/>
              </a:solidFill>
              <a:latin typeface="Work Sans Medium"/>
              <a:ea typeface="Work Sans Medium"/>
              <a:cs typeface="Work Sans Medium"/>
              <a:sym typeface="Work Sans Medium"/>
            </a:endParaRPr>
          </a:p>
          <a:p>
            <a:pPr marL="0" lvl="0" indent="0" algn="l" rtl="0">
              <a:spcBef>
                <a:spcPts val="0"/>
              </a:spcBef>
              <a:spcAft>
                <a:spcPts val="0"/>
              </a:spcAft>
              <a:buNone/>
            </a:pPr>
            <a:r>
              <a:rPr lang="it" sz="1300" dirty="0">
                <a:solidFill>
                  <a:schemeClr val="lt1"/>
                </a:solidFill>
                <a:latin typeface="Work Sans Medium"/>
                <a:ea typeface="Work Sans Medium"/>
                <a:cs typeface="Work Sans Medium"/>
                <a:sym typeface="Work Sans Medium"/>
              </a:rPr>
              <a:t>5.	Pillar Services</a:t>
            </a:r>
            <a:endParaRPr sz="1300" dirty="0">
              <a:solidFill>
                <a:schemeClr val="lt1"/>
              </a:solidFill>
              <a:latin typeface="Work Sans Medium"/>
              <a:ea typeface="Work Sans Medium"/>
              <a:cs typeface="Work Sans Medium"/>
              <a:sym typeface="Work Sans Medium"/>
            </a:endParaRPr>
          </a:p>
          <a:p>
            <a:pPr marL="0" lvl="0" indent="0" algn="l" rtl="0">
              <a:spcBef>
                <a:spcPts val="0"/>
              </a:spcBef>
              <a:spcAft>
                <a:spcPts val="0"/>
              </a:spcAft>
              <a:buNone/>
            </a:pPr>
            <a:r>
              <a:rPr lang="it" sz="1300" dirty="0">
                <a:solidFill>
                  <a:schemeClr val="lt1"/>
                </a:solidFill>
                <a:latin typeface="Work Sans Medium"/>
                <a:ea typeface="Work Sans Medium"/>
                <a:cs typeface="Work Sans Medium"/>
                <a:sym typeface="Work Sans Medium"/>
              </a:rPr>
              <a:t>6.	Light Services</a:t>
            </a:r>
            <a:endParaRPr lang="it-IT" sz="1300" dirty="0">
              <a:solidFill>
                <a:schemeClr val="lt1"/>
              </a:solidFill>
              <a:latin typeface="Work Sans Medium"/>
              <a:ea typeface="Work Sans Medium"/>
              <a:cs typeface="Work Sans Medium"/>
              <a:sym typeface="Work Sans Medium"/>
            </a:endParaRPr>
          </a:p>
          <a:p>
            <a:pPr marL="0" lvl="0" indent="0" algn="l" rtl="0">
              <a:spcBef>
                <a:spcPts val="0"/>
              </a:spcBef>
              <a:spcAft>
                <a:spcPts val="0"/>
              </a:spcAft>
              <a:buNone/>
            </a:pPr>
            <a:r>
              <a:rPr lang="it-IT" sz="1300" dirty="0">
                <a:solidFill>
                  <a:schemeClr val="lt1"/>
                </a:solidFill>
                <a:latin typeface="Work Sans Medium"/>
                <a:ea typeface="Work Sans Medium"/>
                <a:cs typeface="Work Sans Medium"/>
                <a:sym typeface="Work Sans Medium"/>
              </a:rPr>
              <a:t>7.	Highlights 2024 - 2025</a:t>
            </a:r>
          </a:p>
          <a:p>
            <a:pPr marL="0" lvl="0" indent="0" algn="l" rtl="0">
              <a:spcBef>
                <a:spcPts val="0"/>
              </a:spcBef>
              <a:spcAft>
                <a:spcPts val="0"/>
              </a:spcAft>
              <a:buNone/>
            </a:pPr>
            <a:r>
              <a:rPr lang="it-IT" sz="1300" dirty="0">
                <a:solidFill>
                  <a:schemeClr val="lt1"/>
                </a:solidFill>
                <a:latin typeface="Work Sans Medium"/>
                <a:ea typeface="Work Sans Medium"/>
                <a:cs typeface="Work Sans Medium"/>
                <a:sym typeface="Work Sans Medium"/>
              </a:rPr>
              <a:t>8.	Team</a:t>
            </a:r>
          </a:p>
          <a:p>
            <a:pPr marL="0" lvl="0" indent="0" algn="l" rtl="0">
              <a:spcBef>
                <a:spcPts val="0"/>
              </a:spcBef>
              <a:spcAft>
                <a:spcPts val="0"/>
              </a:spcAft>
              <a:buNone/>
            </a:pPr>
            <a:r>
              <a:rPr lang="it" sz="1300" dirty="0">
                <a:solidFill>
                  <a:schemeClr val="lt1"/>
                </a:solidFill>
                <a:latin typeface="Work Sans Medium"/>
                <a:ea typeface="Work Sans Medium"/>
                <a:cs typeface="Work Sans Medium"/>
                <a:sym typeface="Work Sans Medium"/>
              </a:rPr>
              <a:t>9.	Contatti</a:t>
            </a:r>
            <a:endParaRPr sz="1300" dirty="0">
              <a:solidFill>
                <a:schemeClr val="lt1"/>
              </a:solidFill>
              <a:latin typeface="Work Sans Medium"/>
              <a:ea typeface="Work Sans Medium"/>
              <a:cs typeface="Work Sans Medium"/>
              <a:sym typeface="Work Sans Medium"/>
            </a:endParaRPr>
          </a:p>
        </p:txBody>
      </p:sp>
      <p:pic>
        <p:nvPicPr>
          <p:cNvPr id="67" name="Google Shape;67;p14"/>
          <p:cNvPicPr preferRelativeResize="0"/>
          <p:nvPr/>
        </p:nvPicPr>
        <p:blipFill>
          <a:blip r:embed="rId5">
            <a:alphaModFix/>
          </a:blip>
          <a:stretch>
            <a:fillRect/>
          </a:stretch>
        </p:blipFill>
        <p:spPr>
          <a:xfrm>
            <a:off x="540002" y="4603245"/>
            <a:ext cx="343875" cy="31203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5"/>
          <p:cNvPicPr preferRelativeResize="0"/>
          <p:nvPr/>
        </p:nvPicPr>
        <p:blipFill>
          <a:blip r:embed="rId3">
            <a:alphaModFix/>
          </a:blip>
          <a:stretch>
            <a:fillRect/>
          </a:stretch>
        </p:blipFill>
        <p:spPr>
          <a:xfrm>
            <a:off x="0" y="0"/>
            <a:ext cx="9144000" cy="5143511"/>
          </a:xfrm>
          <a:prstGeom prst="rect">
            <a:avLst/>
          </a:prstGeom>
          <a:noFill/>
          <a:ln>
            <a:noFill/>
          </a:ln>
        </p:spPr>
      </p:pic>
      <p:sp>
        <p:nvSpPr>
          <p:cNvPr id="73" name="Google Shape;73;p15"/>
          <p:cNvSpPr txBox="1"/>
          <p:nvPr/>
        </p:nvSpPr>
        <p:spPr>
          <a:xfrm>
            <a:off x="540000" y="5400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dirty="0">
                <a:solidFill>
                  <a:srgbClr val="113451"/>
                </a:solidFill>
                <a:latin typeface="Work Sans SemiBold"/>
                <a:ea typeface="Work Sans SemiBold"/>
                <a:cs typeface="Work Sans SemiBold"/>
                <a:sym typeface="Work Sans SemiBold"/>
              </a:rPr>
              <a:t>Value Proposition</a:t>
            </a:r>
            <a:endParaRPr dirty="0">
              <a:solidFill>
                <a:srgbClr val="113451"/>
              </a:solidFill>
              <a:latin typeface="Work Sans SemiBold"/>
              <a:ea typeface="Work Sans SemiBold"/>
              <a:cs typeface="Work Sans SemiBold"/>
              <a:sym typeface="Work Sans SemiBold"/>
            </a:endParaRPr>
          </a:p>
        </p:txBody>
      </p:sp>
      <p:sp>
        <p:nvSpPr>
          <p:cNvPr id="74" name="Google Shape;74;p15"/>
          <p:cNvSpPr txBox="1"/>
          <p:nvPr/>
        </p:nvSpPr>
        <p:spPr>
          <a:xfrm>
            <a:off x="1023999" y="1247111"/>
            <a:ext cx="7236811" cy="233907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2800" b="1" dirty="0">
                <a:solidFill>
                  <a:srgbClr val="113451"/>
                </a:solidFill>
                <a:latin typeface="Work Sans"/>
                <a:ea typeface="Work Sans"/>
                <a:cs typeface="Work Sans"/>
                <a:sym typeface="Work Sans"/>
              </a:rPr>
              <a:t>Aiutiamo le aziende a “</a:t>
            </a:r>
            <a:r>
              <a:rPr lang="it-IT" sz="2800" b="1" i="1" dirty="0">
                <a:solidFill>
                  <a:srgbClr val="113451"/>
                </a:solidFill>
                <a:latin typeface="Work Sans"/>
                <a:ea typeface="Work Sans"/>
                <a:cs typeface="Work Sans"/>
                <a:sym typeface="Work Sans"/>
              </a:rPr>
              <a:t>dominare</a:t>
            </a:r>
            <a:r>
              <a:rPr lang="it-IT" sz="2800" b="1" dirty="0">
                <a:solidFill>
                  <a:srgbClr val="113451"/>
                </a:solidFill>
                <a:latin typeface="Work Sans"/>
                <a:ea typeface="Work Sans"/>
                <a:cs typeface="Work Sans"/>
                <a:sym typeface="Work Sans"/>
              </a:rPr>
              <a:t>” la normativa fiscale italiana ed internazionale, promuovendo l’adozione delle tecnologie esponenziali e dei concetti di sostenibilità.</a:t>
            </a:r>
          </a:p>
        </p:txBody>
      </p:sp>
      <p:pic>
        <p:nvPicPr>
          <p:cNvPr id="75" name="Google Shape;75;p15"/>
          <p:cNvPicPr preferRelativeResize="0"/>
          <p:nvPr/>
        </p:nvPicPr>
        <p:blipFill>
          <a:blip r:embed="rId4">
            <a:alphaModFix/>
          </a:blip>
          <a:stretch>
            <a:fillRect/>
          </a:stretch>
        </p:blipFill>
        <p:spPr>
          <a:xfrm>
            <a:off x="2421648" y="3011269"/>
            <a:ext cx="2375800" cy="38100"/>
          </a:xfrm>
          <a:prstGeom prst="rect">
            <a:avLst/>
          </a:prstGeom>
          <a:noFill/>
          <a:ln>
            <a:noFill/>
          </a:ln>
        </p:spPr>
      </p:pic>
      <p:pic>
        <p:nvPicPr>
          <p:cNvPr id="76" name="Google Shape;76;p15"/>
          <p:cNvPicPr preferRelativeResize="0"/>
          <p:nvPr/>
        </p:nvPicPr>
        <p:blipFill>
          <a:blip r:embed="rId4">
            <a:alphaModFix/>
          </a:blip>
          <a:stretch>
            <a:fillRect/>
          </a:stretch>
        </p:blipFill>
        <p:spPr>
          <a:xfrm>
            <a:off x="4452946" y="3461161"/>
            <a:ext cx="2375800" cy="38100"/>
          </a:xfrm>
          <a:prstGeom prst="rect">
            <a:avLst/>
          </a:prstGeom>
          <a:noFill/>
          <a:ln>
            <a:noFill/>
          </a:ln>
        </p:spPr>
      </p:pic>
      <p:pic>
        <p:nvPicPr>
          <p:cNvPr id="77" name="Google Shape;77;p15"/>
          <p:cNvPicPr preferRelativeResize="0"/>
          <p:nvPr/>
        </p:nvPicPr>
        <p:blipFill>
          <a:blip r:embed="rId5">
            <a:alphaModFix/>
          </a:blip>
          <a:stretch>
            <a:fillRect/>
          </a:stretch>
        </p:blipFill>
        <p:spPr>
          <a:xfrm>
            <a:off x="540002" y="4603245"/>
            <a:ext cx="343875" cy="31203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6"/>
          <p:cNvPicPr preferRelativeResize="0"/>
          <p:nvPr/>
        </p:nvPicPr>
        <p:blipFill>
          <a:blip r:embed="rId3">
            <a:alphaModFix/>
          </a:blip>
          <a:stretch>
            <a:fillRect/>
          </a:stretch>
        </p:blipFill>
        <p:spPr>
          <a:xfrm>
            <a:off x="0" y="-10"/>
            <a:ext cx="9144000" cy="5143511"/>
          </a:xfrm>
          <a:prstGeom prst="rect">
            <a:avLst/>
          </a:prstGeom>
          <a:noFill/>
          <a:ln>
            <a:noFill/>
          </a:ln>
        </p:spPr>
      </p:pic>
      <p:sp>
        <p:nvSpPr>
          <p:cNvPr id="83" name="Google Shape;83;p16"/>
          <p:cNvSpPr txBox="1"/>
          <p:nvPr/>
        </p:nvSpPr>
        <p:spPr>
          <a:xfrm>
            <a:off x="540000" y="5400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rgbClr val="113451"/>
                </a:solidFill>
                <a:latin typeface="Work Sans SemiBold"/>
                <a:ea typeface="Work Sans SemiBold"/>
                <a:cs typeface="Work Sans SemiBold"/>
                <a:sym typeface="Work Sans SemiBold"/>
              </a:rPr>
              <a:t>About Us</a:t>
            </a:r>
            <a:endParaRPr>
              <a:solidFill>
                <a:srgbClr val="113451"/>
              </a:solidFill>
              <a:latin typeface="Work Sans SemiBold"/>
              <a:ea typeface="Work Sans SemiBold"/>
              <a:cs typeface="Work Sans SemiBold"/>
              <a:sym typeface="Work Sans SemiBold"/>
            </a:endParaRPr>
          </a:p>
        </p:txBody>
      </p:sp>
      <p:sp>
        <p:nvSpPr>
          <p:cNvPr id="87" name="Google Shape;87;p16"/>
          <p:cNvSpPr txBox="1"/>
          <p:nvPr/>
        </p:nvSpPr>
        <p:spPr>
          <a:xfrm>
            <a:off x="900956" y="1211526"/>
            <a:ext cx="3000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2400" dirty="0">
                <a:solidFill>
                  <a:srgbClr val="0F304C"/>
                </a:solidFill>
                <a:latin typeface="Work Sans SemiBold"/>
                <a:ea typeface="Work Sans SemiBold"/>
                <a:cs typeface="Work Sans SemiBold"/>
                <a:sym typeface="Work Sans SemiBold"/>
              </a:rPr>
              <a:t>Mission</a:t>
            </a:r>
            <a:endParaRPr sz="2400" dirty="0">
              <a:solidFill>
                <a:srgbClr val="0F304C"/>
              </a:solidFill>
              <a:latin typeface="Work Sans SemiBold"/>
              <a:ea typeface="Work Sans SemiBold"/>
              <a:cs typeface="Work Sans SemiBold"/>
              <a:sym typeface="Work Sans SemiBold"/>
            </a:endParaRPr>
          </a:p>
        </p:txBody>
      </p:sp>
      <p:sp>
        <p:nvSpPr>
          <p:cNvPr id="88" name="Google Shape;88;p16"/>
          <p:cNvSpPr txBox="1"/>
          <p:nvPr/>
        </p:nvSpPr>
        <p:spPr>
          <a:xfrm>
            <a:off x="999156" y="1740918"/>
            <a:ext cx="3055745"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000" dirty="0">
                <a:solidFill>
                  <a:srgbClr val="0F304C"/>
                </a:solidFill>
                <a:latin typeface="Work Sans Medium"/>
                <a:ea typeface="Work Sans Medium"/>
                <a:cs typeface="Work Sans Medium"/>
                <a:sym typeface="Work Sans Medium"/>
              </a:rPr>
              <a:t>Siamo una “piattaforma” di professionisti fiscali che mira a costruire soluzioni personalizzate per gli obiettivi del cliente. Garantiamo affidabilità, passione e intraprendenza con uno sguardo attento alle tecnologie applicate al nostro lavoro</a:t>
            </a:r>
            <a:endParaRPr sz="500" dirty="0">
              <a:solidFill>
                <a:srgbClr val="0F304C"/>
              </a:solidFill>
              <a:latin typeface="Work Sans Medium"/>
              <a:ea typeface="Work Sans Medium"/>
              <a:cs typeface="Work Sans Medium"/>
              <a:sym typeface="Work Sans Medium"/>
            </a:endParaRPr>
          </a:p>
        </p:txBody>
      </p:sp>
      <p:pic>
        <p:nvPicPr>
          <p:cNvPr id="89" name="Google Shape;89;p16"/>
          <p:cNvPicPr preferRelativeResize="0"/>
          <p:nvPr/>
        </p:nvPicPr>
        <p:blipFill>
          <a:blip r:embed="rId4">
            <a:alphaModFix/>
          </a:blip>
          <a:stretch>
            <a:fillRect/>
          </a:stretch>
        </p:blipFill>
        <p:spPr>
          <a:xfrm>
            <a:off x="1054897" y="1702818"/>
            <a:ext cx="2375800" cy="38100"/>
          </a:xfrm>
          <a:prstGeom prst="rect">
            <a:avLst/>
          </a:prstGeom>
          <a:noFill/>
          <a:ln>
            <a:noFill/>
          </a:ln>
        </p:spPr>
      </p:pic>
      <p:sp>
        <p:nvSpPr>
          <p:cNvPr id="90" name="Google Shape;90;p16"/>
          <p:cNvSpPr txBox="1"/>
          <p:nvPr/>
        </p:nvSpPr>
        <p:spPr>
          <a:xfrm>
            <a:off x="3221688" y="3349215"/>
            <a:ext cx="27357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600">
                <a:solidFill>
                  <a:schemeClr val="lt1"/>
                </a:solidFill>
                <a:latin typeface="Work Sans SemiBold"/>
                <a:ea typeface="Work Sans SemiBold"/>
                <a:cs typeface="Work Sans SemiBold"/>
                <a:sym typeface="Work Sans SemiBold"/>
              </a:rPr>
              <a:t>International Network</a:t>
            </a:r>
            <a:endParaRPr sz="1600">
              <a:solidFill>
                <a:schemeClr val="lt1"/>
              </a:solidFill>
              <a:latin typeface="Work Sans SemiBold"/>
              <a:ea typeface="Work Sans SemiBold"/>
              <a:cs typeface="Work Sans SemiBold"/>
              <a:sym typeface="Work Sans SemiBold"/>
            </a:endParaRPr>
          </a:p>
        </p:txBody>
      </p:sp>
      <p:sp>
        <p:nvSpPr>
          <p:cNvPr id="91" name="Google Shape;91;p16"/>
          <p:cNvSpPr txBox="1"/>
          <p:nvPr/>
        </p:nvSpPr>
        <p:spPr>
          <a:xfrm>
            <a:off x="2329200" y="3895499"/>
            <a:ext cx="1116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3200" b="1" dirty="0">
                <a:solidFill>
                  <a:schemeClr val="lt1"/>
                </a:solidFill>
                <a:latin typeface="Merriweather"/>
                <a:ea typeface="Merriweather"/>
                <a:cs typeface="Merriweather"/>
                <a:sym typeface="Merriweather"/>
              </a:rPr>
              <a:t>+70</a:t>
            </a:r>
            <a:endParaRPr sz="800" b="1" dirty="0">
              <a:solidFill>
                <a:schemeClr val="lt1"/>
              </a:solidFill>
              <a:latin typeface="Merriweather"/>
              <a:ea typeface="Merriweather"/>
              <a:cs typeface="Merriweather"/>
              <a:sym typeface="Merriweather"/>
            </a:endParaRPr>
          </a:p>
        </p:txBody>
      </p:sp>
      <p:pic>
        <p:nvPicPr>
          <p:cNvPr id="92" name="Google Shape;92;p16"/>
          <p:cNvPicPr preferRelativeResize="0"/>
          <p:nvPr/>
        </p:nvPicPr>
        <p:blipFill>
          <a:blip r:embed="rId4">
            <a:alphaModFix/>
          </a:blip>
          <a:stretch>
            <a:fillRect/>
          </a:stretch>
        </p:blipFill>
        <p:spPr>
          <a:xfrm>
            <a:off x="3590249" y="3790213"/>
            <a:ext cx="1998600" cy="38100"/>
          </a:xfrm>
          <a:prstGeom prst="rect">
            <a:avLst/>
          </a:prstGeom>
          <a:noFill/>
          <a:ln>
            <a:noFill/>
          </a:ln>
        </p:spPr>
      </p:pic>
      <p:sp>
        <p:nvSpPr>
          <p:cNvPr id="93" name="Google Shape;93;p16"/>
          <p:cNvSpPr txBox="1"/>
          <p:nvPr/>
        </p:nvSpPr>
        <p:spPr>
          <a:xfrm>
            <a:off x="2103684" y="4452559"/>
            <a:ext cx="1520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it">
                <a:solidFill>
                  <a:schemeClr val="lt1"/>
                </a:solidFill>
                <a:latin typeface="Work Sans SemiBold"/>
                <a:ea typeface="Work Sans SemiBold"/>
                <a:cs typeface="Work Sans SemiBold"/>
                <a:sym typeface="Work Sans SemiBold"/>
              </a:rPr>
              <a:t>Countries</a:t>
            </a:r>
            <a:endParaRPr>
              <a:solidFill>
                <a:schemeClr val="lt1"/>
              </a:solidFill>
              <a:latin typeface="Work Sans SemiBold"/>
              <a:ea typeface="Work Sans SemiBold"/>
              <a:cs typeface="Work Sans SemiBold"/>
              <a:sym typeface="Work Sans SemiBold"/>
            </a:endParaRPr>
          </a:p>
        </p:txBody>
      </p:sp>
      <p:sp>
        <p:nvSpPr>
          <p:cNvPr id="94" name="Google Shape;94;p16"/>
          <p:cNvSpPr txBox="1"/>
          <p:nvPr/>
        </p:nvSpPr>
        <p:spPr>
          <a:xfrm>
            <a:off x="4046324" y="3895499"/>
            <a:ext cx="1116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3200" b="1" dirty="0">
                <a:solidFill>
                  <a:schemeClr val="lt1"/>
                </a:solidFill>
                <a:latin typeface="Merriweather"/>
                <a:ea typeface="Merriweather"/>
                <a:cs typeface="Merriweather"/>
                <a:sym typeface="Merriweather"/>
              </a:rPr>
              <a:t>350</a:t>
            </a:r>
            <a:endParaRPr sz="800" b="1" dirty="0">
              <a:solidFill>
                <a:schemeClr val="lt1"/>
              </a:solidFill>
              <a:latin typeface="Merriweather"/>
              <a:ea typeface="Merriweather"/>
              <a:cs typeface="Merriweather"/>
              <a:sym typeface="Merriweather"/>
            </a:endParaRPr>
          </a:p>
        </p:txBody>
      </p:sp>
      <p:sp>
        <p:nvSpPr>
          <p:cNvPr id="95" name="Google Shape;95;p16"/>
          <p:cNvSpPr txBox="1"/>
          <p:nvPr/>
        </p:nvSpPr>
        <p:spPr>
          <a:xfrm>
            <a:off x="4022719" y="4452559"/>
            <a:ext cx="9918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it">
                <a:solidFill>
                  <a:schemeClr val="lt1"/>
                </a:solidFill>
                <a:latin typeface="Work Sans SemiBold"/>
                <a:ea typeface="Work Sans SemiBold"/>
                <a:cs typeface="Work Sans SemiBold"/>
                <a:sym typeface="Work Sans SemiBold"/>
              </a:rPr>
              <a:t>Offices</a:t>
            </a:r>
            <a:endParaRPr>
              <a:solidFill>
                <a:schemeClr val="lt1"/>
              </a:solidFill>
              <a:latin typeface="Work Sans SemiBold"/>
              <a:ea typeface="Work Sans SemiBold"/>
              <a:cs typeface="Work Sans SemiBold"/>
              <a:sym typeface="Work Sans SemiBold"/>
            </a:endParaRPr>
          </a:p>
        </p:txBody>
      </p:sp>
      <p:sp>
        <p:nvSpPr>
          <p:cNvPr id="96" name="Google Shape;96;p16"/>
          <p:cNvSpPr txBox="1"/>
          <p:nvPr/>
        </p:nvSpPr>
        <p:spPr>
          <a:xfrm>
            <a:off x="5429994" y="3895499"/>
            <a:ext cx="1804411"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3200" b="1" dirty="0">
                <a:solidFill>
                  <a:schemeClr val="lt1"/>
                </a:solidFill>
                <a:latin typeface="Merriweather"/>
                <a:ea typeface="Merriweather"/>
                <a:cs typeface="Merriweather"/>
                <a:sym typeface="Merriweather"/>
              </a:rPr>
              <a:t>+5000</a:t>
            </a:r>
            <a:endParaRPr sz="800" b="1" dirty="0">
              <a:solidFill>
                <a:schemeClr val="lt1"/>
              </a:solidFill>
              <a:latin typeface="Merriweather"/>
              <a:ea typeface="Merriweather"/>
              <a:cs typeface="Merriweather"/>
              <a:sym typeface="Merriweather"/>
            </a:endParaRPr>
          </a:p>
        </p:txBody>
      </p:sp>
      <p:sp>
        <p:nvSpPr>
          <p:cNvPr id="97" name="Google Shape;97;p16"/>
          <p:cNvSpPr txBox="1"/>
          <p:nvPr/>
        </p:nvSpPr>
        <p:spPr>
          <a:xfrm>
            <a:off x="5493759" y="4451781"/>
            <a:ext cx="15855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it" dirty="0">
                <a:solidFill>
                  <a:schemeClr val="lt1"/>
                </a:solidFill>
                <a:latin typeface="Work Sans SemiBold"/>
                <a:ea typeface="Work Sans SemiBold"/>
                <a:cs typeface="Work Sans SemiBold"/>
                <a:sym typeface="Work Sans SemiBold"/>
              </a:rPr>
              <a:t>Professionals</a:t>
            </a:r>
            <a:endParaRPr dirty="0">
              <a:solidFill>
                <a:schemeClr val="lt1"/>
              </a:solidFill>
              <a:latin typeface="Work Sans SemiBold"/>
              <a:ea typeface="Work Sans SemiBold"/>
              <a:cs typeface="Work Sans SemiBold"/>
              <a:sym typeface="Work Sans SemiBold"/>
            </a:endParaRPr>
          </a:p>
        </p:txBody>
      </p:sp>
      <p:pic>
        <p:nvPicPr>
          <p:cNvPr id="98" name="Google Shape;98;p16"/>
          <p:cNvPicPr preferRelativeResize="0"/>
          <p:nvPr/>
        </p:nvPicPr>
        <p:blipFill>
          <a:blip r:embed="rId5">
            <a:alphaModFix/>
          </a:blip>
          <a:stretch>
            <a:fillRect/>
          </a:stretch>
        </p:blipFill>
        <p:spPr>
          <a:xfrm>
            <a:off x="540002" y="4603245"/>
            <a:ext cx="343875" cy="312030"/>
          </a:xfrm>
          <a:prstGeom prst="rect">
            <a:avLst/>
          </a:prstGeom>
          <a:noFill/>
          <a:ln>
            <a:noFill/>
          </a:ln>
        </p:spPr>
      </p:pic>
      <p:pic>
        <p:nvPicPr>
          <p:cNvPr id="99" name="Google Shape;99;p16"/>
          <p:cNvPicPr preferRelativeResize="0"/>
          <p:nvPr/>
        </p:nvPicPr>
        <p:blipFill>
          <a:blip r:embed="rId6">
            <a:alphaModFix/>
          </a:blip>
          <a:stretch>
            <a:fillRect/>
          </a:stretch>
        </p:blipFill>
        <p:spPr>
          <a:xfrm>
            <a:off x="4204191" y="2915280"/>
            <a:ext cx="735617" cy="511250"/>
          </a:xfrm>
          <a:prstGeom prst="rect">
            <a:avLst/>
          </a:prstGeom>
          <a:noFill/>
          <a:ln>
            <a:noFill/>
          </a:ln>
        </p:spPr>
      </p:pic>
      <p:sp>
        <p:nvSpPr>
          <p:cNvPr id="2" name="Google Shape;84;p16"/>
          <p:cNvSpPr txBox="1"/>
          <p:nvPr/>
        </p:nvSpPr>
        <p:spPr>
          <a:xfrm>
            <a:off x="5356966" y="1251419"/>
            <a:ext cx="3000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2400" dirty="0">
                <a:solidFill>
                  <a:schemeClr val="bg1"/>
                </a:solidFill>
                <a:latin typeface="Work Sans SemiBold"/>
                <a:ea typeface="Work Sans SemiBold"/>
                <a:cs typeface="Work Sans SemiBold"/>
                <a:sym typeface="Work Sans SemiBold"/>
              </a:rPr>
              <a:t>Vision</a:t>
            </a:r>
            <a:endParaRPr sz="2400" dirty="0">
              <a:solidFill>
                <a:schemeClr val="bg1"/>
              </a:solidFill>
              <a:latin typeface="Work Sans SemiBold"/>
              <a:ea typeface="Work Sans SemiBold"/>
              <a:cs typeface="Work Sans SemiBold"/>
              <a:sym typeface="Work Sans SemiBold"/>
            </a:endParaRPr>
          </a:p>
        </p:txBody>
      </p:sp>
      <p:sp>
        <p:nvSpPr>
          <p:cNvPr id="3" name="Google Shape;85;p16"/>
          <p:cNvSpPr txBox="1"/>
          <p:nvPr/>
        </p:nvSpPr>
        <p:spPr>
          <a:xfrm>
            <a:off x="5464502" y="1730740"/>
            <a:ext cx="3055745" cy="126185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it-IT" sz="1000" dirty="0">
                <a:solidFill>
                  <a:schemeClr val="bg1"/>
                </a:solidFill>
                <a:latin typeface="Work Sans Medium"/>
                <a:ea typeface="Work Sans Medium"/>
                <a:cs typeface="Work Sans Medium"/>
                <a:sym typeface="Work Sans Medium"/>
              </a:rPr>
              <a:t>Crediamo fermamente nell’evoluzione costante del nostro lavoro ora che il cambiamento sta diventando sempre più esponenziale, inevitabile e irreversibile. Adattarsi ai cambiamenti in maniera rapida ed efficiente rappresenta la vera sfida dei prossimi anni</a:t>
            </a:r>
            <a:endParaRPr lang="it-IT" sz="500" dirty="0">
              <a:solidFill>
                <a:schemeClr val="bg1"/>
              </a:solidFill>
              <a:latin typeface="Work Sans Medium"/>
              <a:ea typeface="Work Sans Medium"/>
              <a:cs typeface="Work Sans Medium"/>
              <a:sym typeface="Work Sans Medium"/>
            </a:endParaRPr>
          </a:p>
        </p:txBody>
      </p:sp>
      <p:pic>
        <p:nvPicPr>
          <p:cNvPr id="4" name="Google Shape;86;p16"/>
          <p:cNvPicPr preferRelativeResize="0"/>
          <p:nvPr/>
        </p:nvPicPr>
        <p:blipFill>
          <a:blip r:embed="rId4">
            <a:alphaModFix/>
          </a:blip>
          <a:stretch>
            <a:fillRect/>
          </a:stretch>
        </p:blipFill>
        <p:spPr>
          <a:xfrm>
            <a:off x="5563092" y="1716780"/>
            <a:ext cx="2375800" cy="38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25"/>
          <p:cNvPicPr preferRelativeResize="0"/>
          <p:nvPr/>
        </p:nvPicPr>
        <p:blipFill>
          <a:blip r:embed="rId3">
            <a:alphaModFix/>
          </a:blip>
          <a:stretch>
            <a:fillRect/>
          </a:stretch>
        </p:blipFill>
        <p:spPr>
          <a:xfrm>
            <a:off x="-57650" y="-42913"/>
            <a:ext cx="9259300" cy="5229324"/>
          </a:xfrm>
          <a:prstGeom prst="rect">
            <a:avLst/>
          </a:prstGeom>
          <a:noFill/>
          <a:ln>
            <a:noFill/>
          </a:ln>
        </p:spPr>
      </p:pic>
      <p:pic>
        <p:nvPicPr>
          <p:cNvPr id="231" name="Google Shape;231;p25"/>
          <p:cNvPicPr preferRelativeResize="0"/>
          <p:nvPr/>
        </p:nvPicPr>
        <p:blipFill>
          <a:blip r:embed="rId4">
            <a:alphaModFix/>
          </a:blip>
          <a:stretch>
            <a:fillRect/>
          </a:stretch>
        </p:blipFill>
        <p:spPr>
          <a:xfrm>
            <a:off x="-455083" y="-1369308"/>
            <a:ext cx="9144000" cy="9238753"/>
          </a:xfrm>
          <a:prstGeom prst="rect">
            <a:avLst/>
          </a:prstGeom>
          <a:noFill/>
          <a:ln>
            <a:noFill/>
          </a:ln>
        </p:spPr>
      </p:pic>
      <p:sp>
        <p:nvSpPr>
          <p:cNvPr id="232" name="Google Shape;232;p25"/>
          <p:cNvSpPr txBox="1"/>
          <p:nvPr/>
        </p:nvSpPr>
        <p:spPr>
          <a:xfrm>
            <a:off x="540000" y="5400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dirty="0">
                <a:solidFill>
                  <a:srgbClr val="113451"/>
                </a:solidFill>
                <a:latin typeface="Work Sans SemiBold"/>
                <a:ea typeface="Work Sans SemiBold"/>
                <a:cs typeface="Work Sans SemiBold"/>
                <a:sym typeface="Work Sans SemiBold"/>
              </a:rPr>
              <a:t>Fattori distintivi</a:t>
            </a:r>
            <a:endParaRPr dirty="0">
              <a:solidFill>
                <a:srgbClr val="113451"/>
              </a:solidFill>
              <a:latin typeface="Work Sans SemiBold"/>
              <a:ea typeface="Work Sans SemiBold"/>
              <a:cs typeface="Work Sans SemiBold"/>
              <a:sym typeface="Work Sans SemiBold"/>
            </a:endParaRPr>
          </a:p>
        </p:txBody>
      </p:sp>
      <p:pic>
        <p:nvPicPr>
          <p:cNvPr id="233" name="Google Shape;233;p25"/>
          <p:cNvPicPr preferRelativeResize="0"/>
          <p:nvPr/>
        </p:nvPicPr>
        <p:blipFill>
          <a:blip r:embed="rId5">
            <a:alphaModFix/>
          </a:blip>
          <a:stretch>
            <a:fillRect/>
          </a:stretch>
        </p:blipFill>
        <p:spPr>
          <a:xfrm>
            <a:off x="2934750" y="1950599"/>
            <a:ext cx="516708" cy="258356"/>
          </a:xfrm>
          <a:prstGeom prst="rect">
            <a:avLst/>
          </a:prstGeom>
          <a:noFill/>
          <a:ln>
            <a:noFill/>
          </a:ln>
        </p:spPr>
      </p:pic>
      <p:pic>
        <p:nvPicPr>
          <p:cNvPr id="234" name="Google Shape;234;p25"/>
          <p:cNvPicPr preferRelativeResize="0"/>
          <p:nvPr/>
        </p:nvPicPr>
        <p:blipFill>
          <a:blip r:embed="rId6">
            <a:alphaModFix/>
          </a:blip>
          <a:stretch>
            <a:fillRect/>
          </a:stretch>
        </p:blipFill>
        <p:spPr>
          <a:xfrm>
            <a:off x="4397061" y="688325"/>
            <a:ext cx="539616" cy="539620"/>
          </a:xfrm>
          <a:prstGeom prst="rect">
            <a:avLst/>
          </a:prstGeom>
          <a:noFill/>
          <a:ln>
            <a:noFill/>
          </a:ln>
        </p:spPr>
      </p:pic>
      <p:pic>
        <p:nvPicPr>
          <p:cNvPr id="235" name="Google Shape;235;p25"/>
          <p:cNvPicPr preferRelativeResize="0"/>
          <p:nvPr/>
        </p:nvPicPr>
        <p:blipFill>
          <a:blip r:embed="rId7">
            <a:alphaModFix/>
          </a:blip>
          <a:stretch>
            <a:fillRect/>
          </a:stretch>
        </p:blipFill>
        <p:spPr>
          <a:xfrm>
            <a:off x="5793742" y="1185463"/>
            <a:ext cx="456892" cy="580346"/>
          </a:xfrm>
          <a:prstGeom prst="rect">
            <a:avLst/>
          </a:prstGeom>
          <a:noFill/>
          <a:ln>
            <a:noFill/>
          </a:ln>
        </p:spPr>
      </p:pic>
      <p:pic>
        <p:nvPicPr>
          <p:cNvPr id="236" name="Google Shape;236;p25"/>
          <p:cNvPicPr preferRelativeResize="0"/>
          <p:nvPr/>
        </p:nvPicPr>
        <p:blipFill>
          <a:blip r:embed="rId8">
            <a:alphaModFix/>
          </a:blip>
          <a:stretch>
            <a:fillRect/>
          </a:stretch>
        </p:blipFill>
        <p:spPr>
          <a:xfrm>
            <a:off x="6218893" y="2751783"/>
            <a:ext cx="366532" cy="366534"/>
          </a:xfrm>
          <a:prstGeom prst="rect">
            <a:avLst/>
          </a:prstGeom>
          <a:noFill/>
          <a:ln>
            <a:noFill/>
          </a:ln>
        </p:spPr>
      </p:pic>
      <p:pic>
        <p:nvPicPr>
          <p:cNvPr id="237" name="Google Shape;237;p25"/>
          <p:cNvPicPr preferRelativeResize="0"/>
          <p:nvPr/>
        </p:nvPicPr>
        <p:blipFill>
          <a:blip r:embed="rId9">
            <a:alphaModFix/>
          </a:blip>
          <a:stretch>
            <a:fillRect/>
          </a:stretch>
        </p:blipFill>
        <p:spPr>
          <a:xfrm>
            <a:off x="5066387" y="3981700"/>
            <a:ext cx="436529" cy="412351"/>
          </a:xfrm>
          <a:prstGeom prst="rect">
            <a:avLst/>
          </a:prstGeom>
          <a:noFill/>
          <a:ln>
            <a:noFill/>
          </a:ln>
        </p:spPr>
      </p:pic>
      <p:pic>
        <p:nvPicPr>
          <p:cNvPr id="238" name="Google Shape;238;p25"/>
          <p:cNvPicPr preferRelativeResize="0"/>
          <p:nvPr/>
        </p:nvPicPr>
        <p:blipFill>
          <a:blip r:embed="rId10">
            <a:alphaModFix/>
          </a:blip>
          <a:stretch>
            <a:fillRect/>
          </a:stretch>
        </p:blipFill>
        <p:spPr>
          <a:xfrm>
            <a:off x="3079419" y="3672779"/>
            <a:ext cx="348714" cy="418714"/>
          </a:xfrm>
          <a:prstGeom prst="rect">
            <a:avLst/>
          </a:prstGeom>
          <a:noFill/>
          <a:ln>
            <a:noFill/>
          </a:ln>
        </p:spPr>
      </p:pic>
      <p:sp>
        <p:nvSpPr>
          <p:cNvPr id="239" name="Google Shape;239;p25"/>
          <p:cNvSpPr txBox="1"/>
          <p:nvPr/>
        </p:nvSpPr>
        <p:spPr>
          <a:xfrm>
            <a:off x="2293850" y="2208950"/>
            <a:ext cx="1798500" cy="3693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it" sz="1200" b="1" dirty="0">
                <a:solidFill>
                  <a:srgbClr val="113451"/>
                </a:solidFill>
                <a:latin typeface="Merriweather"/>
                <a:ea typeface="Merriweather"/>
                <a:cs typeface="Merriweather"/>
                <a:sym typeface="Merriweather"/>
              </a:rPr>
              <a:t>Flessibilità</a:t>
            </a:r>
            <a:endParaRPr b="1" dirty="0">
              <a:solidFill>
                <a:srgbClr val="113451"/>
              </a:solidFill>
              <a:latin typeface="Merriweather"/>
              <a:ea typeface="Merriweather"/>
              <a:cs typeface="Merriweather"/>
              <a:sym typeface="Merriweather"/>
            </a:endParaRPr>
          </a:p>
        </p:txBody>
      </p:sp>
      <p:sp>
        <p:nvSpPr>
          <p:cNvPr id="240" name="Google Shape;240;p25"/>
          <p:cNvSpPr txBox="1"/>
          <p:nvPr/>
        </p:nvSpPr>
        <p:spPr>
          <a:xfrm>
            <a:off x="2354525" y="4091500"/>
            <a:ext cx="1798500" cy="3693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it" sz="1200" b="1">
                <a:solidFill>
                  <a:srgbClr val="113451"/>
                </a:solidFill>
                <a:latin typeface="Merriweather"/>
                <a:ea typeface="Merriweather"/>
                <a:cs typeface="Merriweather"/>
                <a:sym typeface="Merriweather"/>
              </a:rPr>
              <a:t>Crescita</a:t>
            </a:r>
            <a:endParaRPr b="1">
              <a:solidFill>
                <a:srgbClr val="113451"/>
              </a:solidFill>
              <a:latin typeface="Merriweather"/>
              <a:ea typeface="Merriweather"/>
              <a:cs typeface="Merriweather"/>
              <a:sym typeface="Merriweather"/>
            </a:endParaRPr>
          </a:p>
        </p:txBody>
      </p:sp>
      <p:sp>
        <p:nvSpPr>
          <p:cNvPr id="241" name="Google Shape;241;p25"/>
          <p:cNvSpPr txBox="1"/>
          <p:nvPr/>
        </p:nvSpPr>
        <p:spPr>
          <a:xfrm>
            <a:off x="4385400" y="4394050"/>
            <a:ext cx="1798500" cy="3693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it" sz="1200" b="1">
                <a:solidFill>
                  <a:srgbClr val="113451"/>
                </a:solidFill>
                <a:latin typeface="Merriweather"/>
                <a:ea typeface="Merriweather"/>
                <a:cs typeface="Merriweather"/>
                <a:sym typeface="Merriweather"/>
              </a:rPr>
              <a:t>Professionalità</a:t>
            </a:r>
            <a:endParaRPr b="1">
              <a:solidFill>
                <a:srgbClr val="113451"/>
              </a:solidFill>
              <a:latin typeface="Merriweather"/>
              <a:ea typeface="Merriweather"/>
              <a:cs typeface="Merriweather"/>
              <a:sym typeface="Merriweather"/>
            </a:endParaRPr>
          </a:p>
        </p:txBody>
      </p:sp>
      <p:sp>
        <p:nvSpPr>
          <p:cNvPr id="242" name="Google Shape;242;p25"/>
          <p:cNvSpPr txBox="1"/>
          <p:nvPr/>
        </p:nvSpPr>
        <p:spPr>
          <a:xfrm>
            <a:off x="5502913" y="3118325"/>
            <a:ext cx="1798500" cy="3693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it" sz="1200" b="1">
                <a:solidFill>
                  <a:srgbClr val="113451"/>
                </a:solidFill>
                <a:latin typeface="Merriweather"/>
                <a:ea typeface="Merriweather"/>
                <a:cs typeface="Merriweather"/>
                <a:sym typeface="Merriweather"/>
              </a:rPr>
              <a:t>Inclusività</a:t>
            </a:r>
            <a:endParaRPr b="1">
              <a:solidFill>
                <a:srgbClr val="113451"/>
              </a:solidFill>
              <a:latin typeface="Merriweather"/>
              <a:ea typeface="Merriweather"/>
              <a:cs typeface="Merriweather"/>
              <a:sym typeface="Merriweather"/>
            </a:endParaRPr>
          </a:p>
        </p:txBody>
      </p:sp>
      <p:sp>
        <p:nvSpPr>
          <p:cNvPr id="243" name="Google Shape;243;p25"/>
          <p:cNvSpPr txBox="1"/>
          <p:nvPr/>
        </p:nvSpPr>
        <p:spPr>
          <a:xfrm>
            <a:off x="5122925" y="1765800"/>
            <a:ext cx="1798500" cy="3693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it" sz="1200" b="1">
                <a:solidFill>
                  <a:srgbClr val="113451"/>
                </a:solidFill>
                <a:latin typeface="Merriweather"/>
                <a:ea typeface="Merriweather"/>
                <a:cs typeface="Merriweather"/>
                <a:sym typeface="Merriweather"/>
              </a:rPr>
              <a:t>Innovazione</a:t>
            </a:r>
            <a:endParaRPr b="1">
              <a:solidFill>
                <a:srgbClr val="113451"/>
              </a:solidFill>
              <a:latin typeface="Merriweather"/>
              <a:ea typeface="Merriweather"/>
              <a:cs typeface="Merriweather"/>
              <a:sym typeface="Merriweather"/>
            </a:endParaRPr>
          </a:p>
        </p:txBody>
      </p:sp>
      <p:sp>
        <p:nvSpPr>
          <p:cNvPr id="244" name="Google Shape;244;p25"/>
          <p:cNvSpPr txBox="1"/>
          <p:nvPr/>
        </p:nvSpPr>
        <p:spPr>
          <a:xfrm>
            <a:off x="3767613" y="1227950"/>
            <a:ext cx="1798500" cy="3693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it" sz="1200" b="1">
                <a:solidFill>
                  <a:srgbClr val="113451"/>
                </a:solidFill>
                <a:latin typeface="Merriweather"/>
                <a:ea typeface="Merriweather"/>
                <a:cs typeface="Merriweather"/>
                <a:sym typeface="Merriweather"/>
              </a:rPr>
              <a:t>Collaborazione</a:t>
            </a:r>
            <a:endParaRPr b="1">
              <a:solidFill>
                <a:srgbClr val="113451"/>
              </a:solidFill>
              <a:latin typeface="Merriweather"/>
              <a:ea typeface="Merriweather"/>
              <a:cs typeface="Merriweather"/>
              <a:sym typeface="Merriweather"/>
            </a:endParaRPr>
          </a:p>
        </p:txBody>
      </p:sp>
      <p:pic>
        <p:nvPicPr>
          <p:cNvPr id="245" name="Google Shape;245;p25"/>
          <p:cNvPicPr preferRelativeResize="0"/>
          <p:nvPr/>
        </p:nvPicPr>
        <p:blipFill>
          <a:blip r:embed="rId11">
            <a:alphaModFix/>
          </a:blip>
          <a:stretch>
            <a:fillRect/>
          </a:stretch>
        </p:blipFill>
        <p:spPr>
          <a:xfrm>
            <a:off x="540002" y="4603245"/>
            <a:ext cx="343875" cy="31203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8"/>
          <p:cNvPicPr preferRelativeResize="0"/>
          <p:nvPr/>
        </p:nvPicPr>
        <p:blipFill>
          <a:blip r:embed="rId3">
            <a:alphaModFix/>
          </a:blip>
          <a:stretch>
            <a:fillRect/>
          </a:stretch>
        </p:blipFill>
        <p:spPr>
          <a:xfrm>
            <a:off x="-19127" y="0"/>
            <a:ext cx="9182250" cy="5185825"/>
          </a:xfrm>
          <a:prstGeom prst="rect">
            <a:avLst/>
          </a:prstGeom>
          <a:noFill/>
          <a:ln>
            <a:noFill/>
          </a:ln>
        </p:spPr>
      </p:pic>
      <p:sp>
        <p:nvSpPr>
          <p:cNvPr id="113" name="Google Shape;113;p18"/>
          <p:cNvSpPr txBox="1"/>
          <p:nvPr/>
        </p:nvSpPr>
        <p:spPr>
          <a:xfrm>
            <a:off x="540000" y="5400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lt1"/>
                </a:solidFill>
                <a:latin typeface="Work Sans SemiBold"/>
                <a:ea typeface="Work Sans SemiBold"/>
                <a:cs typeface="Work Sans SemiBold"/>
                <a:sym typeface="Work Sans SemiBold"/>
              </a:rPr>
              <a:t>Top Clients</a:t>
            </a:r>
            <a:endParaRPr>
              <a:solidFill>
                <a:schemeClr val="lt1"/>
              </a:solidFill>
              <a:latin typeface="Work Sans SemiBold"/>
              <a:ea typeface="Work Sans SemiBold"/>
              <a:cs typeface="Work Sans SemiBold"/>
              <a:sym typeface="Work Sans SemiBold"/>
            </a:endParaRPr>
          </a:p>
        </p:txBody>
      </p:sp>
      <p:sp>
        <p:nvSpPr>
          <p:cNvPr id="114" name="Google Shape;114;p18"/>
          <p:cNvSpPr txBox="1"/>
          <p:nvPr/>
        </p:nvSpPr>
        <p:spPr>
          <a:xfrm>
            <a:off x="540000" y="5400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rgbClr val="113451"/>
                </a:solidFill>
                <a:latin typeface="Work Sans SemiBold"/>
                <a:ea typeface="Work Sans SemiBold"/>
                <a:cs typeface="Work Sans SemiBold"/>
                <a:sym typeface="Work Sans SemiBold"/>
              </a:rPr>
              <a:t>Top Clients</a:t>
            </a:r>
            <a:endParaRPr>
              <a:solidFill>
                <a:srgbClr val="113451"/>
              </a:solidFill>
              <a:latin typeface="Work Sans SemiBold"/>
              <a:ea typeface="Work Sans SemiBold"/>
              <a:cs typeface="Work Sans SemiBold"/>
              <a:sym typeface="Work Sans SemiBold"/>
            </a:endParaRPr>
          </a:p>
        </p:txBody>
      </p:sp>
      <p:pic>
        <p:nvPicPr>
          <p:cNvPr id="115" name="Google Shape;115;p18"/>
          <p:cNvPicPr preferRelativeResize="0"/>
          <p:nvPr/>
        </p:nvPicPr>
        <p:blipFill>
          <a:blip r:embed="rId4">
            <a:alphaModFix/>
          </a:blip>
          <a:stretch>
            <a:fillRect/>
          </a:stretch>
        </p:blipFill>
        <p:spPr>
          <a:xfrm>
            <a:off x="959125" y="1090825"/>
            <a:ext cx="7225748" cy="3175389"/>
          </a:xfrm>
          <a:prstGeom prst="rect">
            <a:avLst/>
          </a:prstGeom>
          <a:noFill/>
          <a:ln>
            <a:noFill/>
          </a:ln>
        </p:spPr>
      </p:pic>
      <p:pic>
        <p:nvPicPr>
          <p:cNvPr id="116" name="Google Shape;116;p18"/>
          <p:cNvPicPr preferRelativeResize="0"/>
          <p:nvPr/>
        </p:nvPicPr>
        <p:blipFill>
          <a:blip r:embed="rId5">
            <a:alphaModFix/>
          </a:blip>
          <a:stretch>
            <a:fillRect/>
          </a:stretch>
        </p:blipFill>
        <p:spPr>
          <a:xfrm>
            <a:off x="540002" y="4603245"/>
            <a:ext cx="343875" cy="312030"/>
          </a:xfrm>
          <a:prstGeom prst="rect">
            <a:avLst/>
          </a:prstGeom>
          <a:noFill/>
          <a:ln>
            <a:noFill/>
          </a:ln>
        </p:spPr>
      </p:pic>
      <p:pic>
        <p:nvPicPr>
          <p:cNvPr id="117" name="Google Shape;117;p18"/>
          <p:cNvPicPr preferRelativeResize="0"/>
          <p:nvPr/>
        </p:nvPicPr>
        <p:blipFill>
          <a:blip r:embed="rId6">
            <a:alphaModFix/>
          </a:blip>
          <a:stretch>
            <a:fillRect/>
          </a:stretch>
        </p:blipFill>
        <p:spPr>
          <a:xfrm>
            <a:off x="5979475" y="3788589"/>
            <a:ext cx="3695350" cy="1847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19"/>
          <p:cNvPicPr preferRelativeResize="0"/>
          <p:nvPr/>
        </p:nvPicPr>
        <p:blipFill>
          <a:blip r:embed="rId3">
            <a:alphaModFix/>
          </a:blip>
          <a:stretch>
            <a:fillRect/>
          </a:stretch>
        </p:blipFill>
        <p:spPr>
          <a:xfrm>
            <a:off x="0" y="-11"/>
            <a:ext cx="9144000" cy="5143511"/>
          </a:xfrm>
          <a:prstGeom prst="rect">
            <a:avLst/>
          </a:prstGeom>
          <a:noFill/>
          <a:ln>
            <a:noFill/>
          </a:ln>
        </p:spPr>
      </p:pic>
      <p:sp>
        <p:nvSpPr>
          <p:cNvPr id="123" name="Google Shape;123;p19"/>
          <p:cNvSpPr txBox="1"/>
          <p:nvPr/>
        </p:nvSpPr>
        <p:spPr>
          <a:xfrm>
            <a:off x="540000" y="5400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lt1"/>
                </a:solidFill>
                <a:latin typeface="Work Sans SemiBold"/>
                <a:ea typeface="Work Sans SemiBold"/>
                <a:cs typeface="Work Sans SemiBold"/>
                <a:sym typeface="Work Sans SemiBold"/>
              </a:rPr>
              <a:t>Certificazioni Internazionali</a:t>
            </a:r>
            <a:endParaRPr>
              <a:solidFill>
                <a:schemeClr val="lt1"/>
              </a:solidFill>
              <a:latin typeface="Work Sans SemiBold"/>
              <a:ea typeface="Work Sans SemiBold"/>
              <a:cs typeface="Work Sans SemiBold"/>
              <a:sym typeface="Work Sans SemiBold"/>
            </a:endParaRPr>
          </a:p>
        </p:txBody>
      </p:sp>
      <p:pic>
        <p:nvPicPr>
          <p:cNvPr id="124" name="Google Shape;124;p19"/>
          <p:cNvPicPr preferRelativeResize="0"/>
          <p:nvPr/>
        </p:nvPicPr>
        <p:blipFill>
          <a:blip r:embed="rId4">
            <a:alphaModFix/>
          </a:blip>
          <a:stretch>
            <a:fillRect/>
          </a:stretch>
        </p:blipFill>
        <p:spPr>
          <a:xfrm>
            <a:off x="540006" y="4603273"/>
            <a:ext cx="343876" cy="311978"/>
          </a:xfrm>
          <a:prstGeom prst="rect">
            <a:avLst/>
          </a:prstGeom>
          <a:noFill/>
          <a:ln>
            <a:noFill/>
          </a:ln>
        </p:spPr>
      </p:pic>
      <p:sp>
        <p:nvSpPr>
          <p:cNvPr id="125" name="Google Shape;125;p19"/>
          <p:cNvSpPr txBox="1"/>
          <p:nvPr/>
        </p:nvSpPr>
        <p:spPr>
          <a:xfrm>
            <a:off x="1372822" y="11629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400" dirty="0">
                <a:solidFill>
                  <a:schemeClr val="lt1"/>
                </a:solidFill>
                <a:latin typeface="Work Sans SemiBold"/>
                <a:ea typeface="Work Sans SemiBold"/>
                <a:cs typeface="Work Sans SemiBold"/>
                <a:sym typeface="Work Sans SemiBold"/>
              </a:rPr>
              <a:t>ISO 9001:2015</a:t>
            </a:r>
            <a:endParaRPr sz="2400" dirty="0">
              <a:solidFill>
                <a:schemeClr val="lt1"/>
              </a:solidFill>
              <a:latin typeface="Work Sans SemiBold"/>
              <a:ea typeface="Work Sans SemiBold"/>
              <a:cs typeface="Work Sans SemiBold"/>
              <a:sym typeface="Work Sans SemiBold"/>
            </a:endParaRPr>
          </a:p>
        </p:txBody>
      </p:sp>
      <p:sp>
        <p:nvSpPr>
          <p:cNvPr id="126" name="Google Shape;126;p19"/>
          <p:cNvSpPr txBox="1"/>
          <p:nvPr/>
        </p:nvSpPr>
        <p:spPr>
          <a:xfrm>
            <a:off x="5360778" y="11629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400" dirty="0">
                <a:solidFill>
                  <a:schemeClr val="lt1"/>
                </a:solidFill>
                <a:latin typeface="Work Sans SemiBold"/>
                <a:ea typeface="Work Sans SemiBold"/>
                <a:cs typeface="Work Sans SemiBold"/>
                <a:sym typeface="Work Sans SemiBold"/>
              </a:rPr>
              <a:t>ISO 27001:13</a:t>
            </a:r>
            <a:endParaRPr sz="2400" dirty="0">
              <a:solidFill>
                <a:schemeClr val="lt1"/>
              </a:solidFill>
              <a:latin typeface="Work Sans SemiBold"/>
              <a:ea typeface="Work Sans SemiBold"/>
              <a:cs typeface="Work Sans SemiBold"/>
              <a:sym typeface="Work Sans SemiBold"/>
            </a:endParaRPr>
          </a:p>
        </p:txBody>
      </p:sp>
      <p:sp>
        <p:nvSpPr>
          <p:cNvPr id="127" name="Google Shape;127;p19"/>
          <p:cNvSpPr txBox="1"/>
          <p:nvPr/>
        </p:nvSpPr>
        <p:spPr>
          <a:xfrm>
            <a:off x="1318705" y="1741425"/>
            <a:ext cx="2647745" cy="234368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 sz="800" dirty="0">
                <a:solidFill>
                  <a:schemeClr val="lt1"/>
                </a:solidFill>
                <a:latin typeface="Work Sans Medium" pitchFamily="2" charset="0"/>
                <a:ea typeface="Merriweather"/>
                <a:cs typeface="Merriweather"/>
                <a:sym typeface="Merriweather"/>
              </a:rPr>
              <a:t>La certificazione ISO 9001 è finalizzata a garantire che un’organizzazione abbia adottato un sistema di gestione per la qualità (SGQ), ovvero un modello organizzativo conforme a uno standard riconosciuto a livello internazionale.</a:t>
            </a:r>
            <a:endParaRPr sz="800" dirty="0">
              <a:solidFill>
                <a:schemeClr val="lt1"/>
              </a:solidFill>
              <a:latin typeface="Work Sans Medium" pitchFamily="2" charset="0"/>
              <a:ea typeface="Merriweather"/>
              <a:cs typeface="Merriweather"/>
              <a:sym typeface="Merriweather"/>
            </a:endParaRPr>
          </a:p>
          <a:p>
            <a:pPr marL="0" lvl="0" indent="0" algn="l" rtl="0">
              <a:lnSpc>
                <a:spcPct val="115000"/>
              </a:lnSpc>
              <a:spcBef>
                <a:spcPts val="0"/>
              </a:spcBef>
              <a:spcAft>
                <a:spcPts val="0"/>
              </a:spcAft>
              <a:buNone/>
            </a:pPr>
            <a:r>
              <a:rPr lang="it" sz="800" dirty="0">
                <a:solidFill>
                  <a:schemeClr val="lt1"/>
                </a:solidFill>
                <a:latin typeface="Work Sans Medium" pitchFamily="2" charset="0"/>
                <a:ea typeface="Merriweather"/>
                <a:cs typeface="Merriweather"/>
                <a:sym typeface="Merriweather"/>
              </a:rPr>
              <a:t>Negli ultimi anni anche per gli studi professionali si sono aperte numerose nuove sfide, derivanti dall’espansione dei mercati e dall’incremento della competizione. La certificazione di qualità UNI EN ISO 9001 è uno dei mezzi più efficienti e opportuni per affrontare con successo i cambiamenti del mercato. </a:t>
            </a:r>
            <a:endParaRPr sz="800" dirty="0">
              <a:solidFill>
                <a:schemeClr val="lt1"/>
              </a:solidFill>
              <a:latin typeface="Work Sans Medium" pitchFamily="2" charset="0"/>
              <a:ea typeface="Merriweather"/>
              <a:cs typeface="Merriweather"/>
              <a:sym typeface="Merriweather"/>
            </a:endParaRPr>
          </a:p>
          <a:p>
            <a:pPr marL="0" lvl="0" indent="0" algn="l" rtl="0">
              <a:lnSpc>
                <a:spcPct val="115000"/>
              </a:lnSpc>
              <a:spcBef>
                <a:spcPts val="0"/>
              </a:spcBef>
              <a:spcAft>
                <a:spcPts val="0"/>
              </a:spcAft>
              <a:buNone/>
            </a:pPr>
            <a:endParaRPr sz="800" dirty="0">
              <a:solidFill>
                <a:schemeClr val="lt1"/>
              </a:solidFill>
              <a:latin typeface="Work Sans Medium" pitchFamily="2" charset="0"/>
              <a:ea typeface="Merriweather"/>
              <a:cs typeface="Merriweather"/>
              <a:sym typeface="Merriweather"/>
            </a:endParaRPr>
          </a:p>
          <a:p>
            <a:pPr marL="0" lvl="0" indent="0" algn="l" rtl="0">
              <a:lnSpc>
                <a:spcPct val="115000"/>
              </a:lnSpc>
              <a:spcBef>
                <a:spcPts val="0"/>
              </a:spcBef>
              <a:spcAft>
                <a:spcPts val="0"/>
              </a:spcAft>
              <a:buNone/>
            </a:pPr>
            <a:r>
              <a:rPr lang="it" sz="900" b="1" dirty="0">
                <a:solidFill>
                  <a:srgbClr val="6A8C5D"/>
                </a:solidFill>
                <a:latin typeface="Work Sans Medium" pitchFamily="2" charset="0"/>
                <a:sym typeface="Merriweather"/>
              </a:rPr>
              <a:t>Lo Studio è certificato ISO 9001:2015 fin dal 2016.</a:t>
            </a:r>
            <a:endParaRPr sz="900" b="1" dirty="0">
              <a:solidFill>
                <a:srgbClr val="6A8C5D"/>
              </a:solidFill>
              <a:latin typeface="Work Sans Medium" pitchFamily="2" charset="0"/>
              <a:sym typeface="Merriweather"/>
            </a:endParaRPr>
          </a:p>
        </p:txBody>
      </p:sp>
      <p:pic>
        <p:nvPicPr>
          <p:cNvPr id="128" name="Google Shape;128;p19"/>
          <p:cNvPicPr preferRelativeResize="0"/>
          <p:nvPr/>
        </p:nvPicPr>
        <p:blipFill>
          <a:blip r:embed="rId5">
            <a:alphaModFix/>
          </a:blip>
          <a:stretch>
            <a:fillRect/>
          </a:stretch>
        </p:blipFill>
        <p:spPr>
          <a:xfrm>
            <a:off x="1372817" y="1703325"/>
            <a:ext cx="2375800" cy="38100"/>
          </a:xfrm>
          <a:prstGeom prst="rect">
            <a:avLst/>
          </a:prstGeom>
          <a:noFill/>
          <a:ln>
            <a:noFill/>
          </a:ln>
        </p:spPr>
      </p:pic>
      <p:pic>
        <p:nvPicPr>
          <p:cNvPr id="129" name="Google Shape;129;p19"/>
          <p:cNvPicPr preferRelativeResize="0"/>
          <p:nvPr/>
        </p:nvPicPr>
        <p:blipFill>
          <a:blip r:embed="rId5">
            <a:alphaModFix/>
          </a:blip>
          <a:stretch>
            <a:fillRect/>
          </a:stretch>
        </p:blipFill>
        <p:spPr>
          <a:xfrm>
            <a:off x="5360773" y="1703325"/>
            <a:ext cx="2375800" cy="38100"/>
          </a:xfrm>
          <a:prstGeom prst="rect">
            <a:avLst/>
          </a:prstGeom>
          <a:noFill/>
          <a:ln>
            <a:noFill/>
          </a:ln>
        </p:spPr>
      </p:pic>
      <p:sp>
        <p:nvSpPr>
          <p:cNvPr id="130" name="Google Shape;130;p19"/>
          <p:cNvSpPr txBox="1"/>
          <p:nvPr/>
        </p:nvSpPr>
        <p:spPr>
          <a:xfrm>
            <a:off x="5360777" y="1755425"/>
            <a:ext cx="2647745" cy="237908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 sz="800" dirty="0">
                <a:solidFill>
                  <a:schemeClr val="lt1"/>
                </a:solidFill>
                <a:latin typeface="Work Sans Medium" pitchFamily="2" charset="0"/>
                <a:ea typeface="Merriweather"/>
                <a:cs typeface="Merriweather"/>
                <a:sym typeface="Merriweather"/>
              </a:rPr>
              <a:t>In un periodo storico dominato dalla digital transformation, la sicurezza informatica delle informazioni è diventata un elemento cruciale per la differenziazione del business.  La norma ISO/IEC 27001 aiuta le organizzazioni a valutare i rischi che incombono sulla riservatezza, integrità e disponibilità delle informazioni che intendono proteggere, al fine di selezionare le contromisure organizzative e tecniche da adottare per ridurre tali rischi a livelli accettabili. </a:t>
            </a:r>
            <a:endParaRPr sz="800" dirty="0">
              <a:solidFill>
                <a:schemeClr val="lt1"/>
              </a:solidFill>
              <a:latin typeface="Work Sans Medium" pitchFamily="2" charset="0"/>
              <a:ea typeface="Merriweather"/>
              <a:cs typeface="Merriweather"/>
              <a:sym typeface="Merriweather"/>
            </a:endParaRPr>
          </a:p>
          <a:p>
            <a:pPr marL="0" lvl="0" indent="0" algn="l" rtl="0">
              <a:lnSpc>
                <a:spcPct val="115000"/>
              </a:lnSpc>
              <a:spcBef>
                <a:spcPts val="0"/>
              </a:spcBef>
              <a:spcAft>
                <a:spcPts val="0"/>
              </a:spcAft>
              <a:buNone/>
            </a:pPr>
            <a:endParaRPr sz="800" b="1" dirty="0">
              <a:solidFill>
                <a:srgbClr val="6A8C5D"/>
              </a:solidFill>
              <a:latin typeface="Work Sans Medium" pitchFamily="2" charset="0"/>
              <a:ea typeface="Merriweather"/>
              <a:cs typeface="Merriweather"/>
              <a:sym typeface="Merriweather"/>
            </a:endParaRPr>
          </a:p>
          <a:p>
            <a:pPr marL="0" lvl="0" indent="0" algn="l" rtl="0">
              <a:lnSpc>
                <a:spcPct val="115000"/>
              </a:lnSpc>
              <a:spcBef>
                <a:spcPts val="0"/>
              </a:spcBef>
              <a:spcAft>
                <a:spcPts val="0"/>
              </a:spcAft>
              <a:buNone/>
            </a:pPr>
            <a:endParaRPr lang="it" sz="900" b="1" u="sng" dirty="0">
              <a:solidFill>
                <a:srgbClr val="6A8C5D"/>
              </a:solidFill>
              <a:latin typeface="Work Sans Medium" pitchFamily="2" charset="0"/>
              <a:ea typeface="Merriweather"/>
              <a:cs typeface="Merriweather"/>
              <a:sym typeface="Merriweather"/>
            </a:endParaRPr>
          </a:p>
          <a:p>
            <a:pPr marL="0" lvl="0" indent="0" algn="l" rtl="0">
              <a:lnSpc>
                <a:spcPct val="115000"/>
              </a:lnSpc>
              <a:spcBef>
                <a:spcPts val="0"/>
              </a:spcBef>
              <a:spcAft>
                <a:spcPts val="0"/>
              </a:spcAft>
              <a:buNone/>
            </a:pPr>
            <a:r>
              <a:rPr lang="it" sz="900" b="1" dirty="0">
                <a:solidFill>
                  <a:srgbClr val="6A8C5D"/>
                </a:solidFill>
                <a:latin typeface="Work Sans Medium" pitchFamily="2" charset="0"/>
                <a:ea typeface="Merriweather"/>
                <a:cs typeface="Merriweather"/>
                <a:sym typeface="Merriweather"/>
              </a:rPr>
              <a:t>Lo Studio ha iniziato un percorso che porterà alla certificazione ISO 27001:13 entro fine 2024.</a:t>
            </a:r>
            <a:endParaRPr sz="900" b="1" dirty="0">
              <a:solidFill>
                <a:srgbClr val="6A8C5D"/>
              </a:solidFill>
              <a:latin typeface="Work Sans Medium" pitchFamily="2" charset="0"/>
              <a:ea typeface="Merriweather"/>
              <a:cs typeface="Merriweather"/>
              <a:sym typeface="Merriweather"/>
            </a:endParaRPr>
          </a:p>
        </p:txBody>
      </p:sp>
      <p:pic>
        <p:nvPicPr>
          <p:cNvPr id="131" name="Google Shape;131;p19"/>
          <p:cNvPicPr preferRelativeResize="0"/>
          <p:nvPr/>
        </p:nvPicPr>
        <p:blipFill>
          <a:blip r:embed="rId6">
            <a:alphaModFix/>
          </a:blip>
          <a:stretch>
            <a:fillRect/>
          </a:stretch>
        </p:blipFill>
        <p:spPr>
          <a:xfrm>
            <a:off x="647722" y="1462038"/>
            <a:ext cx="520675" cy="520675"/>
          </a:xfrm>
          <a:prstGeom prst="rect">
            <a:avLst/>
          </a:prstGeom>
          <a:noFill/>
          <a:ln>
            <a:noFill/>
          </a:ln>
        </p:spPr>
      </p:pic>
      <p:pic>
        <p:nvPicPr>
          <p:cNvPr id="132" name="Google Shape;132;p19"/>
          <p:cNvPicPr preferRelativeResize="0"/>
          <p:nvPr/>
        </p:nvPicPr>
        <p:blipFill>
          <a:blip r:embed="rId7">
            <a:alphaModFix/>
          </a:blip>
          <a:stretch>
            <a:fillRect/>
          </a:stretch>
        </p:blipFill>
        <p:spPr>
          <a:xfrm>
            <a:off x="4700266" y="1462050"/>
            <a:ext cx="570240" cy="520675"/>
          </a:xfrm>
          <a:prstGeom prst="rect">
            <a:avLst/>
          </a:prstGeom>
          <a:noFill/>
          <a:ln>
            <a:noFill/>
          </a:ln>
        </p:spPr>
      </p:pic>
      <p:pic>
        <p:nvPicPr>
          <p:cNvPr id="3" name="Immagine 2">
            <a:extLst>
              <a:ext uri="{FF2B5EF4-FFF2-40B4-BE49-F238E27FC236}">
                <a16:creationId xmlns:a16="http://schemas.microsoft.com/office/drawing/2014/main" id="{999D442E-27CA-44D6-7F57-BB9624A4B73A}"/>
              </a:ext>
            </a:extLst>
          </p:cNvPr>
          <p:cNvPicPr>
            <a:picLocks noChangeAspect="1"/>
          </p:cNvPicPr>
          <p:nvPr/>
        </p:nvPicPr>
        <p:blipFill>
          <a:blip r:embed="rId8"/>
          <a:stretch>
            <a:fillRect/>
          </a:stretch>
        </p:blipFill>
        <p:spPr>
          <a:xfrm>
            <a:off x="540000" y="2037976"/>
            <a:ext cx="688438" cy="3714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0"/>
          <p:cNvPicPr preferRelativeResize="0"/>
          <p:nvPr/>
        </p:nvPicPr>
        <p:blipFill>
          <a:blip r:embed="rId3">
            <a:alphaModFix/>
          </a:blip>
          <a:stretch>
            <a:fillRect/>
          </a:stretch>
        </p:blipFill>
        <p:spPr>
          <a:xfrm>
            <a:off x="19" y="0"/>
            <a:ext cx="9143981" cy="5143500"/>
          </a:xfrm>
          <a:prstGeom prst="rect">
            <a:avLst/>
          </a:prstGeom>
          <a:noFill/>
          <a:ln>
            <a:noFill/>
          </a:ln>
        </p:spPr>
      </p:pic>
      <p:sp>
        <p:nvSpPr>
          <p:cNvPr id="138" name="Google Shape;138;p20"/>
          <p:cNvSpPr txBox="1"/>
          <p:nvPr/>
        </p:nvSpPr>
        <p:spPr>
          <a:xfrm>
            <a:off x="540000" y="5400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rgbClr val="113451"/>
                </a:solidFill>
                <a:latin typeface="Work Sans SemiBold"/>
                <a:ea typeface="Work Sans SemiBold"/>
                <a:cs typeface="Work Sans SemiBold"/>
                <a:sym typeface="Work Sans SemiBold"/>
              </a:rPr>
              <a:t>Pillar Services</a:t>
            </a:r>
            <a:endParaRPr>
              <a:solidFill>
                <a:srgbClr val="113451"/>
              </a:solidFill>
              <a:latin typeface="Work Sans SemiBold"/>
              <a:ea typeface="Work Sans SemiBold"/>
              <a:cs typeface="Work Sans SemiBold"/>
              <a:sym typeface="Work Sans SemiBold"/>
            </a:endParaRPr>
          </a:p>
        </p:txBody>
      </p:sp>
      <p:sp>
        <p:nvSpPr>
          <p:cNvPr id="139" name="Google Shape;139;p20"/>
          <p:cNvSpPr txBox="1"/>
          <p:nvPr/>
        </p:nvSpPr>
        <p:spPr>
          <a:xfrm>
            <a:off x="3317990" y="1180125"/>
            <a:ext cx="2508000"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2000" dirty="0">
                <a:solidFill>
                  <a:schemeClr val="bg1"/>
                </a:solidFill>
                <a:latin typeface="Work Sans SemiBold"/>
                <a:ea typeface="Work Sans SemiBold"/>
                <a:cs typeface="Work Sans SemiBold"/>
                <a:sym typeface="Work Sans SemiBold"/>
              </a:rPr>
              <a:t>Tax Practices</a:t>
            </a:r>
            <a:endParaRPr sz="2000" dirty="0">
              <a:solidFill>
                <a:schemeClr val="bg1"/>
              </a:solidFill>
              <a:latin typeface="Work Sans SemiBold"/>
              <a:ea typeface="Work Sans SemiBold"/>
              <a:cs typeface="Work Sans SemiBold"/>
              <a:sym typeface="Work Sans SemiBold"/>
            </a:endParaRPr>
          </a:p>
        </p:txBody>
      </p:sp>
      <p:pic>
        <p:nvPicPr>
          <p:cNvPr id="140" name="Google Shape;140;p20"/>
          <p:cNvPicPr preferRelativeResize="0"/>
          <p:nvPr/>
        </p:nvPicPr>
        <p:blipFill>
          <a:blip r:embed="rId4">
            <a:alphaModFix/>
          </a:blip>
          <a:stretch>
            <a:fillRect/>
          </a:stretch>
        </p:blipFill>
        <p:spPr>
          <a:xfrm flipV="1">
            <a:off x="304395" y="1636361"/>
            <a:ext cx="2508000" cy="45719"/>
          </a:xfrm>
          <a:prstGeom prst="rect">
            <a:avLst/>
          </a:prstGeom>
          <a:noFill/>
          <a:ln>
            <a:noFill/>
          </a:ln>
        </p:spPr>
      </p:pic>
      <p:sp>
        <p:nvSpPr>
          <p:cNvPr id="141" name="Google Shape;141;p20"/>
          <p:cNvSpPr txBox="1"/>
          <p:nvPr/>
        </p:nvSpPr>
        <p:spPr>
          <a:xfrm>
            <a:off x="116890" y="1182156"/>
            <a:ext cx="3000000"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2000" dirty="0">
                <a:solidFill>
                  <a:srgbClr val="113451"/>
                </a:solidFill>
                <a:latin typeface="Work Sans SemiBold"/>
                <a:sym typeface="Work Sans SemiBold"/>
              </a:rPr>
              <a:t>International Network</a:t>
            </a:r>
            <a:endParaRPr sz="2000" dirty="0">
              <a:solidFill>
                <a:srgbClr val="113451"/>
              </a:solidFill>
              <a:latin typeface="Work Sans SemiBold"/>
              <a:sym typeface="Work Sans SemiBold"/>
            </a:endParaRPr>
          </a:p>
        </p:txBody>
      </p:sp>
      <p:pic>
        <p:nvPicPr>
          <p:cNvPr id="142" name="Google Shape;142;p20"/>
          <p:cNvPicPr preferRelativeResize="0"/>
          <p:nvPr/>
        </p:nvPicPr>
        <p:blipFill>
          <a:blip r:embed="rId4">
            <a:alphaModFix/>
          </a:blip>
          <a:stretch>
            <a:fillRect/>
          </a:stretch>
        </p:blipFill>
        <p:spPr>
          <a:xfrm>
            <a:off x="3450195" y="1638600"/>
            <a:ext cx="2375800" cy="38100"/>
          </a:xfrm>
          <a:prstGeom prst="rect">
            <a:avLst/>
          </a:prstGeom>
          <a:noFill/>
          <a:ln>
            <a:noFill/>
          </a:ln>
        </p:spPr>
      </p:pic>
      <p:sp>
        <p:nvSpPr>
          <p:cNvPr id="143" name="Google Shape;143;p20"/>
          <p:cNvSpPr txBox="1"/>
          <p:nvPr/>
        </p:nvSpPr>
        <p:spPr>
          <a:xfrm>
            <a:off x="6158404" y="1180125"/>
            <a:ext cx="2508000"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2000" dirty="0">
                <a:solidFill>
                  <a:srgbClr val="113451"/>
                </a:solidFill>
                <a:latin typeface="Work Sans SemiBold"/>
                <a:ea typeface="Work Sans SemiBold"/>
                <a:cs typeface="Work Sans SemiBold"/>
                <a:sym typeface="Work Sans SemiBold"/>
              </a:rPr>
              <a:t>Technology &amp; ESG</a:t>
            </a:r>
            <a:endParaRPr sz="2000" dirty="0">
              <a:solidFill>
                <a:srgbClr val="113451"/>
              </a:solidFill>
              <a:latin typeface="Work Sans SemiBold"/>
              <a:ea typeface="Work Sans SemiBold"/>
              <a:cs typeface="Work Sans SemiBold"/>
              <a:sym typeface="Work Sans SemiBold"/>
            </a:endParaRPr>
          </a:p>
        </p:txBody>
      </p:sp>
      <p:pic>
        <p:nvPicPr>
          <p:cNvPr id="144" name="Google Shape;144;p20"/>
          <p:cNvPicPr preferRelativeResize="0"/>
          <p:nvPr/>
        </p:nvPicPr>
        <p:blipFill>
          <a:blip r:embed="rId4">
            <a:alphaModFix/>
          </a:blip>
          <a:stretch>
            <a:fillRect/>
          </a:stretch>
        </p:blipFill>
        <p:spPr>
          <a:xfrm>
            <a:off x="6228195" y="1638600"/>
            <a:ext cx="2375800" cy="38100"/>
          </a:xfrm>
          <a:prstGeom prst="rect">
            <a:avLst/>
          </a:prstGeom>
          <a:noFill/>
          <a:ln>
            <a:noFill/>
          </a:ln>
        </p:spPr>
      </p:pic>
      <p:sp>
        <p:nvSpPr>
          <p:cNvPr id="146" name="Google Shape;146;p20"/>
          <p:cNvSpPr txBox="1"/>
          <p:nvPr/>
        </p:nvSpPr>
        <p:spPr>
          <a:xfrm>
            <a:off x="3450194" y="1749461"/>
            <a:ext cx="2374809"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000" dirty="0">
                <a:solidFill>
                  <a:schemeClr val="bg1"/>
                </a:solidFill>
                <a:latin typeface="Work Sans Medium"/>
                <a:ea typeface="Work Sans Medium"/>
                <a:cs typeface="Work Sans Medium"/>
                <a:sym typeface="Work Sans Medium"/>
              </a:rPr>
              <a:t>S</a:t>
            </a:r>
            <a:r>
              <a:rPr lang="it" sz="1000" dirty="0">
                <a:solidFill>
                  <a:schemeClr val="bg1"/>
                </a:solidFill>
                <a:latin typeface="Work Sans Medium"/>
                <a:ea typeface="Work Sans Medium"/>
                <a:cs typeface="Work Sans Medium"/>
                <a:sym typeface="Work Sans Medium"/>
              </a:rPr>
              <a:t>iamo un team di professionisti che mira a fornire soluzioni in linea con la normativa fiscale e  le esigenze del cliente. Garantiamo professionalità, affidabilità e passione.</a:t>
            </a:r>
            <a:endParaRPr sz="500" dirty="0">
              <a:solidFill>
                <a:schemeClr val="bg1"/>
              </a:solidFill>
              <a:latin typeface="Work Sans Medium"/>
              <a:ea typeface="Work Sans Medium"/>
              <a:cs typeface="Work Sans Medium"/>
              <a:sym typeface="Work Sans Medium"/>
            </a:endParaRPr>
          </a:p>
        </p:txBody>
      </p:sp>
      <p:sp>
        <p:nvSpPr>
          <p:cNvPr id="147" name="Google Shape;147;p20"/>
          <p:cNvSpPr txBox="1"/>
          <p:nvPr/>
        </p:nvSpPr>
        <p:spPr>
          <a:xfrm>
            <a:off x="6291594" y="1714521"/>
            <a:ext cx="2508000" cy="1415742"/>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it-IT" sz="1000" dirty="0">
                <a:solidFill>
                  <a:srgbClr val="113451"/>
                </a:solidFill>
                <a:latin typeface="Work Sans Medium"/>
                <a:ea typeface="Work Sans Medium"/>
                <a:cs typeface="Work Sans Medium"/>
                <a:sym typeface="Work Sans Medium"/>
              </a:rPr>
              <a:t>La centralità delle tematiche ESG richiede in maniera sempre più evidente una rendicontazione efficace delle attività aziendali attraverso soluzioni digitali e tecnologiche. Un’opportunità imprescindibile per una crescita consapevole e responsabile.</a:t>
            </a:r>
            <a:endParaRPr lang="it-IT" sz="500" dirty="0">
              <a:solidFill>
                <a:srgbClr val="113451"/>
              </a:solidFill>
              <a:latin typeface="Work Sans Medium"/>
              <a:ea typeface="Work Sans Medium"/>
              <a:cs typeface="Work Sans Medium"/>
              <a:sym typeface="Work Sans Medium"/>
            </a:endParaRPr>
          </a:p>
        </p:txBody>
      </p:sp>
      <p:pic>
        <p:nvPicPr>
          <p:cNvPr id="148" name="Google Shape;148;p20"/>
          <p:cNvPicPr preferRelativeResize="0"/>
          <p:nvPr/>
        </p:nvPicPr>
        <p:blipFill>
          <a:blip r:embed="rId5">
            <a:alphaModFix/>
          </a:blip>
          <a:stretch>
            <a:fillRect/>
          </a:stretch>
        </p:blipFill>
        <p:spPr>
          <a:xfrm>
            <a:off x="857733" y="3237900"/>
            <a:ext cx="1077899" cy="523200"/>
          </a:xfrm>
          <a:prstGeom prst="rect">
            <a:avLst/>
          </a:prstGeom>
          <a:noFill/>
          <a:ln>
            <a:noFill/>
          </a:ln>
        </p:spPr>
      </p:pic>
      <p:pic>
        <p:nvPicPr>
          <p:cNvPr id="149" name="Google Shape;149;p20"/>
          <p:cNvPicPr preferRelativeResize="0"/>
          <p:nvPr/>
        </p:nvPicPr>
        <p:blipFill>
          <a:blip r:embed="rId6">
            <a:alphaModFix/>
          </a:blip>
          <a:stretch>
            <a:fillRect/>
          </a:stretch>
        </p:blipFill>
        <p:spPr>
          <a:xfrm>
            <a:off x="4241550" y="3211572"/>
            <a:ext cx="729691" cy="523200"/>
          </a:xfrm>
          <a:prstGeom prst="rect">
            <a:avLst/>
          </a:prstGeom>
          <a:noFill/>
          <a:ln>
            <a:noFill/>
          </a:ln>
        </p:spPr>
      </p:pic>
      <p:pic>
        <p:nvPicPr>
          <p:cNvPr id="150" name="Google Shape;150;p20"/>
          <p:cNvPicPr preferRelativeResize="0"/>
          <p:nvPr/>
        </p:nvPicPr>
        <p:blipFill>
          <a:blip r:embed="rId7">
            <a:alphaModFix/>
          </a:blip>
          <a:stretch>
            <a:fillRect/>
          </a:stretch>
        </p:blipFill>
        <p:spPr>
          <a:xfrm>
            <a:off x="7072154" y="3211572"/>
            <a:ext cx="680500" cy="611521"/>
          </a:xfrm>
          <a:prstGeom prst="rect">
            <a:avLst/>
          </a:prstGeom>
          <a:noFill/>
          <a:ln>
            <a:noFill/>
          </a:ln>
        </p:spPr>
      </p:pic>
      <p:pic>
        <p:nvPicPr>
          <p:cNvPr id="151" name="Google Shape;151;p20"/>
          <p:cNvPicPr preferRelativeResize="0"/>
          <p:nvPr/>
        </p:nvPicPr>
        <p:blipFill>
          <a:blip r:embed="rId8">
            <a:alphaModFix/>
          </a:blip>
          <a:stretch>
            <a:fillRect/>
          </a:stretch>
        </p:blipFill>
        <p:spPr>
          <a:xfrm>
            <a:off x="540002" y="4603245"/>
            <a:ext cx="343875" cy="312030"/>
          </a:xfrm>
          <a:prstGeom prst="rect">
            <a:avLst/>
          </a:prstGeom>
          <a:noFill/>
          <a:ln>
            <a:noFill/>
          </a:ln>
        </p:spPr>
      </p:pic>
      <p:sp>
        <p:nvSpPr>
          <p:cNvPr id="2" name="Google Shape;147;p20">
            <a:extLst>
              <a:ext uri="{FF2B5EF4-FFF2-40B4-BE49-F238E27FC236}">
                <a16:creationId xmlns:a16="http://schemas.microsoft.com/office/drawing/2014/main" id="{ED6233FE-25FC-5EE5-1767-DA2CD964D2A4}"/>
              </a:ext>
            </a:extLst>
          </p:cNvPr>
          <p:cNvSpPr txBox="1"/>
          <p:nvPr/>
        </p:nvSpPr>
        <p:spPr>
          <a:xfrm>
            <a:off x="206595" y="1749461"/>
            <a:ext cx="2605800"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000" dirty="0">
                <a:solidFill>
                  <a:srgbClr val="113451"/>
                </a:solidFill>
                <a:latin typeface="Work Sans Medium"/>
                <a:ea typeface="Work Sans Medium"/>
                <a:cs typeface="Work Sans Medium"/>
                <a:sym typeface="Work Sans Medium"/>
              </a:rPr>
              <a:t>Attraverso un'associazione internazionale di studi indipendenti siamo in grado di supportare i clienti nei processi di sviluppo </a:t>
            </a:r>
            <a:r>
              <a:rPr lang="it-IT" sz="1000" dirty="0" err="1">
                <a:solidFill>
                  <a:srgbClr val="113451"/>
                </a:solidFill>
                <a:latin typeface="Work Sans Medium"/>
                <a:ea typeface="Work Sans Medium"/>
                <a:cs typeface="Work Sans Medium"/>
                <a:sym typeface="Work Sans Medium"/>
              </a:rPr>
              <a:t>outbound</a:t>
            </a:r>
            <a:r>
              <a:rPr lang="it-IT" sz="1000" dirty="0">
                <a:solidFill>
                  <a:srgbClr val="113451"/>
                </a:solidFill>
                <a:latin typeface="Work Sans Medium"/>
                <a:ea typeface="Work Sans Medium"/>
                <a:cs typeface="Work Sans Medium"/>
                <a:sym typeface="Work Sans Medium"/>
              </a:rPr>
              <a:t>, contando su professionisti qualificati, esperti e soprattutto con un volto noto, grazie ai rapporti frequenti e alla condivisione di informazioni.</a:t>
            </a:r>
            <a:endParaRPr lang="it-IT" sz="500" dirty="0">
              <a:solidFill>
                <a:srgbClr val="113451"/>
              </a:solidFill>
              <a:latin typeface="Work Sans Medium"/>
              <a:ea typeface="Work Sans Medium"/>
              <a:cs typeface="Work Sans Medium"/>
              <a:sym typeface="Work Sans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1"/>
          <p:cNvPicPr preferRelativeResize="0"/>
          <p:nvPr/>
        </p:nvPicPr>
        <p:blipFill>
          <a:blip r:embed="rId3">
            <a:alphaModFix/>
          </a:blip>
          <a:stretch>
            <a:fillRect/>
          </a:stretch>
        </p:blipFill>
        <p:spPr>
          <a:xfrm>
            <a:off x="-16385" y="-1"/>
            <a:ext cx="9136607" cy="5143501"/>
          </a:xfrm>
          <a:prstGeom prst="rect">
            <a:avLst/>
          </a:prstGeom>
          <a:noFill/>
          <a:ln>
            <a:noFill/>
          </a:ln>
        </p:spPr>
      </p:pic>
      <p:sp>
        <p:nvSpPr>
          <p:cNvPr id="157" name="Google Shape;157;p21"/>
          <p:cNvSpPr txBox="1"/>
          <p:nvPr/>
        </p:nvSpPr>
        <p:spPr>
          <a:xfrm>
            <a:off x="540000" y="5400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rgbClr val="113451"/>
                </a:solidFill>
                <a:latin typeface="Work Sans SemiBold"/>
                <a:ea typeface="Work Sans SemiBold"/>
                <a:cs typeface="Work Sans SemiBold"/>
                <a:sym typeface="Work Sans SemiBold"/>
              </a:rPr>
              <a:t>Light Services</a:t>
            </a:r>
            <a:endParaRPr>
              <a:solidFill>
                <a:srgbClr val="113451"/>
              </a:solidFill>
              <a:latin typeface="Work Sans SemiBold"/>
              <a:ea typeface="Work Sans SemiBold"/>
              <a:cs typeface="Work Sans SemiBold"/>
              <a:sym typeface="Work Sans SemiBold"/>
            </a:endParaRPr>
          </a:p>
        </p:txBody>
      </p:sp>
      <p:pic>
        <p:nvPicPr>
          <p:cNvPr id="158" name="Google Shape;158;p21"/>
          <p:cNvPicPr preferRelativeResize="0"/>
          <p:nvPr/>
        </p:nvPicPr>
        <p:blipFill>
          <a:blip r:embed="rId4">
            <a:alphaModFix/>
          </a:blip>
          <a:stretch>
            <a:fillRect/>
          </a:stretch>
        </p:blipFill>
        <p:spPr>
          <a:xfrm>
            <a:off x="1924050" y="476775"/>
            <a:ext cx="969330" cy="431100"/>
          </a:xfrm>
          <a:prstGeom prst="rect">
            <a:avLst/>
          </a:prstGeom>
          <a:noFill/>
          <a:ln>
            <a:noFill/>
          </a:ln>
        </p:spPr>
      </p:pic>
      <p:sp>
        <p:nvSpPr>
          <p:cNvPr id="159" name="Google Shape;159;p21"/>
          <p:cNvSpPr txBox="1"/>
          <p:nvPr/>
        </p:nvSpPr>
        <p:spPr>
          <a:xfrm>
            <a:off x="495748" y="1058378"/>
            <a:ext cx="3829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dirty="0">
                <a:solidFill>
                  <a:srgbClr val="113451"/>
                </a:solidFill>
                <a:latin typeface="Work Sans Medium"/>
                <a:ea typeface="Work Sans Medium"/>
                <a:cs typeface="Work Sans Medium"/>
                <a:sym typeface="Work Sans Medium"/>
              </a:rPr>
              <a:t>Assistenza Adempimenti Fiscali</a:t>
            </a:r>
            <a:endParaRPr sz="1600" dirty="0">
              <a:solidFill>
                <a:srgbClr val="113451"/>
              </a:solidFill>
              <a:latin typeface="Work Sans Medium"/>
              <a:ea typeface="Work Sans Medium"/>
              <a:cs typeface="Work Sans Medium"/>
              <a:sym typeface="Work Sans Medium"/>
            </a:endParaRPr>
          </a:p>
        </p:txBody>
      </p:sp>
      <p:sp>
        <p:nvSpPr>
          <p:cNvPr id="160" name="Google Shape;160;p21"/>
          <p:cNvSpPr txBox="1"/>
          <p:nvPr/>
        </p:nvSpPr>
        <p:spPr>
          <a:xfrm>
            <a:off x="406686" y="3299478"/>
            <a:ext cx="2718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dirty="0">
                <a:solidFill>
                  <a:srgbClr val="113451"/>
                </a:solidFill>
                <a:latin typeface="Work Sans Medium"/>
                <a:ea typeface="Work Sans Medium"/>
                <a:cs typeface="Work Sans Medium"/>
                <a:sym typeface="Work Sans Medium"/>
              </a:rPr>
              <a:t>Contenzioso Fiscale</a:t>
            </a:r>
            <a:endParaRPr sz="1600" dirty="0">
              <a:solidFill>
                <a:srgbClr val="113451"/>
              </a:solidFill>
              <a:latin typeface="Work Sans Medium"/>
              <a:ea typeface="Work Sans Medium"/>
              <a:cs typeface="Work Sans Medium"/>
              <a:sym typeface="Work Sans Medium"/>
            </a:endParaRPr>
          </a:p>
        </p:txBody>
      </p:sp>
      <p:sp>
        <p:nvSpPr>
          <p:cNvPr id="161" name="Google Shape;161;p21"/>
          <p:cNvSpPr txBox="1"/>
          <p:nvPr/>
        </p:nvSpPr>
        <p:spPr>
          <a:xfrm>
            <a:off x="495772" y="1518124"/>
            <a:ext cx="3591900" cy="553968"/>
          </a:xfrm>
          <a:prstGeom prst="rect">
            <a:avLst/>
          </a:prstGeom>
          <a:noFill/>
          <a:ln>
            <a:noFill/>
          </a:ln>
        </p:spPr>
        <p:txBody>
          <a:bodyPr spcFirstLastPara="1" wrap="square" lIns="91425" tIns="91425" rIns="91425" bIns="91425" anchor="t" anchorCtr="0">
            <a:spAutoFit/>
          </a:bodyPr>
          <a:lstStyle/>
          <a:p>
            <a:r>
              <a:rPr lang="it" sz="800" dirty="0">
                <a:solidFill>
                  <a:srgbClr val="113451"/>
                </a:solidFill>
                <a:latin typeface="Work Sans Medium" pitchFamily="2" charset="0"/>
                <a:sym typeface="Merriweather"/>
              </a:rPr>
              <a:t>Consulenza completa per tutte le necessità fiscali, dalla gestione ordinaria alla fiscalità internazionale, incluse successioni aziendali e strategie di pianificazione fiscale. </a:t>
            </a:r>
            <a:endParaRPr sz="800" dirty="0">
              <a:solidFill>
                <a:srgbClr val="113451"/>
              </a:solidFill>
              <a:latin typeface="Work Sans Medium" pitchFamily="2" charset="0"/>
              <a:sym typeface="Merriweather"/>
            </a:endParaRPr>
          </a:p>
        </p:txBody>
      </p:sp>
      <p:sp>
        <p:nvSpPr>
          <p:cNvPr id="162" name="Google Shape;162;p21"/>
          <p:cNvSpPr txBox="1"/>
          <p:nvPr/>
        </p:nvSpPr>
        <p:spPr>
          <a:xfrm>
            <a:off x="417902" y="3785803"/>
            <a:ext cx="359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dirty="0">
                <a:solidFill>
                  <a:srgbClr val="113451"/>
                </a:solidFill>
                <a:latin typeface="Work Sans Medium" pitchFamily="2" charset="0"/>
                <a:sym typeface="Merriweather"/>
              </a:rPr>
              <a:t>Esperti nel contenzioso tributario, offriamo difesa strategica e gestione di alternative al contenzioso, accompagnando il cliente in ogni fase del processo.</a:t>
            </a:r>
            <a:endParaRPr sz="800" dirty="0">
              <a:solidFill>
                <a:srgbClr val="113451"/>
              </a:solidFill>
              <a:latin typeface="Work Sans Medium" pitchFamily="2" charset="0"/>
              <a:sym typeface="Merriweather"/>
            </a:endParaRPr>
          </a:p>
        </p:txBody>
      </p:sp>
      <p:pic>
        <p:nvPicPr>
          <p:cNvPr id="163" name="Google Shape;163;p21"/>
          <p:cNvPicPr preferRelativeResize="0"/>
          <p:nvPr/>
        </p:nvPicPr>
        <p:blipFill>
          <a:blip r:embed="rId5">
            <a:alphaModFix/>
          </a:blip>
          <a:stretch>
            <a:fillRect/>
          </a:stretch>
        </p:blipFill>
        <p:spPr>
          <a:xfrm>
            <a:off x="434610" y="1455620"/>
            <a:ext cx="3714224" cy="33850"/>
          </a:xfrm>
          <a:prstGeom prst="rect">
            <a:avLst/>
          </a:prstGeom>
          <a:noFill/>
          <a:ln>
            <a:noFill/>
          </a:ln>
        </p:spPr>
      </p:pic>
      <p:pic>
        <p:nvPicPr>
          <p:cNvPr id="164" name="Google Shape;164;p21"/>
          <p:cNvPicPr preferRelativeResize="0"/>
          <p:nvPr/>
        </p:nvPicPr>
        <p:blipFill>
          <a:blip r:embed="rId6">
            <a:alphaModFix/>
          </a:blip>
          <a:stretch>
            <a:fillRect/>
          </a:stretch>
        </p:blipFill>
        <p:spPr>
          <a:xfrm>
            <a:off x="540002" y="4603245"/>
            <a:ext cx="343875" cy="312030"/>
          </a:xfrm>
          <a:prstGeom prst="rect">
            <a:avLst/>
          </a:prstGeom>
          <a:noFill/>
          <a:ln>
            <a:noFill/>
          </a:ln>
        </p:spPr>
      </p:pic>
      <p:pic>
        <p:nvPicPr>
          <p:cNvPr id="165" name="Google Shape;165;p21"/>
          <p:cNvPicPr preferRelativeResize="0"/>
          <p:nvPr/>
        </p:nvPicPr>
        <p:blipFill>
          <a:blip r:embed="rId5">
            <a:alphaModFix/>
          </a:blip>
          <a:stretch>
            <a:fillRect/>
          </a:stretch>
        </p:blipFill>
        <p:spPr>
          <a:xfrm>
            <a:off x="406690" y="3684495"/>
            <a:ext cx="3714224" cy="33850"/>
          </a:xfrm>
          <a:prstGeom prst="rect">
            <a:avLst/>
          </a:prstGeom>
          <a:noFill/>
          <a:ln>
            <a:noFill/>
          </a:ln>
        </p:spPr>
      </p:pic>
      <p:sp>
        <p:nvSpPr>
          <p:cNvPr id="166" name="Google Shape;166;p21"/>
          <p:cNvSpPr/>
          <p:nvPr/>
        </p:nvSpPr>
        <p:spPr>
          <a:xfrm>
            <a:off x="4415700" y="0"/>
            <a:ext cx="4721400" cy="5143500"/>
          </a:xfrm>
          <a:prstGeom prst="rect">
            <a:avLst/>
          </a:prstGeom>
          <a:solidFill>
            <a:srgbClr val="1134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7" name="Google Shape;167;p21"/>
          <p:cNvSpPr txBox="1"/>
          <p:nvPr/>
        </p:nvSpPr>
        <p:spPr>
          <a:xfrm>
            <a:off x="4900588" y="2221006"/>
            <a:ext cx="3829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lt1"/>
                </a:solidFill>
                <a:latin typeface="Work Sans Medium"/>
                <a:ea typeface="Work Sans Medium"/>
                <a:cs typeface="Work Sans Medium"/>
                <a:sym typeface="Work Sans Medium"/>
              </a:rPr>
              <a:t>Perizie e Valutazione d'Azienda</a:t>
            </a:r>
            <a:endParaRPr sz="1600">
              <a:solidFill>
                <a:schemeClr val="lt1"/>
              </a:solidFill>
              <a:latin typeface="Work Sans Medium"/>
              <a:ea typeface="Work Sans Medium"/>
              <a:cs typeface="Work Sans Medium"/>
              <a:sym typeface="Work Sans Medium"/>
            </a:endParaRPr>
          </a:p>
        </p:txBody>
      </p:sp>
      <p:sp>
        <p:nvSpPr>
          <p:cNvPr id="168" name="Google Shape;168;p21"/>
          <p:cNvSpPr txBox="1"/>
          <p:nvPr/>
        </p:nvSpPr>
        <p:spPr>
          <a:xfrm>
            <a:off x="4958088" y="2685106"/>
            <a:ext cx="359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dirty="0">
                <a:solidFill>
                  <a:schemeClr val="lt1"/>
                </a:solidFill>
                <a:latin typeface="Work Sans Medium" pitchFamily="2" charset="0"/>
                <a:sym typeface="Merriweather"/>
              </a:rPr>
              <a:t>Valutazione di aziende e preparazione di business plan per iniziative produttive, con perizie contabili per la ricostruzione di eventi gestionali.</a:t>
            </a:r>
            <a:endParaRPr sz="800" dirty="0">
              <a:solidFill>
                <a:schemeClr val="lt1"/>
              </a:solidFill>
              <a:latin typeface="Work Sans Medium" pitchFamily="2" charset="0"/>
              <a:sym typeface="Merriweather"/>
            </a:endParaRPr>
          </a:p>
        </p:txBody>
      </p:sp>
      <p:pic>
        <p:nvPicPr>
          <p:cNvPr id="169" name="Google Shape;169;p21"/>
          <p:cNvPicPr preferRelativeResize="0"/>
          <p:nvPr/>
        </p:nvPicPr>
        <p:blipFill>
          <a:blip r:embed="rId5">
            <a:alphaModFix/>
          </a:blip>
          <a:stretch>
            <a:fillRect/>
          </a:stretch>
        </p:blipFill>
        <p:spPr>
          <a:xfrm>
            <a:off x="4958088" y="2633349"/>
            <a:ext cx="3714224" cy="33850"/>
          </a:xfrm>
          <a:prstGeom prst="rect">
            <a:avLst/>
          </a:prstGeom>
          <a:noFill/>
          <a:ln>
            <a:noFill/>
          </a:ln>
        </p:spPr>
      </p:pic>
      <p:sp>
        <p:nvSpPr>
          <p:cNvPr id="170" name="Google Shape;170;p21"/>
          <p:cNvSpPr txBox="1"/>
          <p:nvPr/>
        </p:nvSpPr>
        <p:spPr>
          <a:xfrm>
            <a:off x="417779" y="2254342"/>
            <a:ext cx="4646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dirty="0">
                <a:solidFill>
                  <a:srgbClr val="113451"/>
                </a:solidFill>
                <a:latin typeface="Work Sans Medium"/>
                <a:sym typeface="Work Sans Medium"/>
              </a:rPr>
              <a:t>Assistenza Amministrativa e Contabile</a:t>
            </a:r>
            <a:endParaRPr sz="1600" dirty="0">
              <a:solidFill>
                <a:srgbClr val="113451"/>
              </a:solidFill>
              <a:latin typeface="Work Sans Medium"/>
              <a:sym typeface="Work Sans Medium"/>
            </a:endParaRPr>
          </a:p>
        </p:txBody>
      </p:sp>
      <p:sp>
        <p:nvSpPr>
          <p:cNvPr id="171" name="Google Shape;171;p21"/>
          <p:cNvSpPr txBox="1"/>
          <p:nvPr/>
        </p:nvSpPr>
        <p:spPr>
          <a:xfrm>
            <a:off x="4958088" y="1474095"/>
            <a:ext cx="359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dirty="0">
                <a:solidFill>
                  <a:schemeClr val="lt1"/>
                </a:solidFill>
                <a:latin typeface="Work Sans Medium" pitchFamily="2" charset="0"/>
                <a:ea typeface="Merriweather"/>
                <a:cs typeface="Merriweather"/>
                <a:sym typeface="Merriweather"/>
              </a:rPr>
              <a:t>Supporto in transazioni complesse come M&amp;A, due diligence fiscali e contabili, ristrutturazioni di debito e passaggi generazionali, con servizi su misura per ogni cliente.</a:t>
            </a:r>
            <a:endParaRPr sz="800" dirty="0">
              <a:solidFill>
                <a:schemeClr val="lt1"/>
              </a:solidFill>
              <a:latin typeface="Work Sans Medium" pitchFamily="2" charset="0"/>
              <a:ea typeface="Merriweather"/>
              <a:cs typeface="Merriweather"/>
              <a:sym typeface="Merriweather"/>
            </a:endParaRPr>
          </a:p>
        </p:txBody>
      </p:sp>
      <p:sp>
        <p:nvSpPr>
          <p:cNvPr id="172" name="Google Shape;172;p21"/>
          <p:cNvSpPr txBox="1"/>
          <p:nvPr/>
        </p:nvSpPr>
        <p:spPr>
          <a:xfrm>
            <a:off x="461212" y="2745900"/>
            <a:ext cx="359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dirty="0">
                <a:solidFill>
                  <a:srgbClr val="113451"/>
                </a:solidFill>
                <a:latin typeface="Work Sans Medium" pitchFamily="2" charset="0"/>
                <a:sym typeface="Merriweather"/>
              </a:rPr>
              <a:t>Servizi integrati che coprono il rispetto delle normative fiscali, contabili e amministrative, incluse la gestione dei conti e la creazione di report finanziari.</a:t>
            </a:r>
            <a:endParaRPr sz="800" dirty="0">
              <a:solidFill>
                <a:srgbClr val="113451"/>
              </a:solidFill>
              <a:latin typeface="Work Sans Medium" pitchFamily="2" charset="0"/>
              <a:sym typeface="Merriweather"/>
            </a:endParaRPr>
          </a:p>
        </p:txBody>
      </p:sp>
      <p:sp>
        <p:nvSpPr>
          <p:cNvPr id="173" name="Google Shape;173;p21"/>
          <p:cNvSpPr txBox="1"/>
          <p:nvPr/>
        </p:nvSpPr>
        <p:spPr>
          <a:xfrm>
            <a:off x="4958088" y="1009643"/>
            <a:ext cx="3829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dirty="0">
                <a:solidFill>
                  <a:schemeClr val="lt1"/>
                </a:solidFill>
                <a:latin typeface="Work Sans Medium"/>
                <a:ea typeface="Work Sans Medium"/>
                <a:cs typeface="Work Sans Medium"/>
                <a:sym typeface="Work Sans Medium"/>
              </a:rPr>
              <a:t>Operazioni Straordinarie</a:t>
            </a:r>
            <a:endParaRPr sz="1600" dirty="0">
              <a:solidFill>
                <a:schemeClr val="lt1"/>
              </a:solidFill>
              <a:latin typeface="Work Sans Medium"/>
              <a:ea typeface="Work Sans Medium"/>
              <a:cs typeface="Work Sans Medium"/>
              <a:sym typeface="Work Sans Medium"/>
            </a:endParaRPr>
          </a:p>
        </p:txBody>
      </p:sp>
      <p:pic>
        <p:nvPicPr>
          <p:cNvPr id="174" name="Google Shape;174;p21"/>
          <p:cNvPicPr preferRelativeResize="0"/>
          <p:nvPr/>
        </p:nvPicPr>
        <p:blipFill>
          <a:blip r:embed="rId5">
            <a:alphaModFix/>
          </a:blip>
          <a:stretch>
            <a:fillRect/>
          </a:stretch>
        </p:blipFill>
        <p:spPr>
          <a:xfrm>
            <a:off x="4900600" y="1406893"/>
            <a:ext cx="3714224" cy="33850"/>
          </a:xfrm>
          <a:prstGeom prst="rect">
            <a:avLst/>
          </a:prstGeom>
          <a:noFill/>
          <a:ln>
            <a:noFill/>
          </a:ln>
        </p:spPr>
      </p:pic>
      <p:pic>
        <p:nvPicPr>
          <p:cNvPr id="175" name="Google Shape;175;p21"/>
          <p:cNvPicPr preferRelativeResize="0"/>
          <p:nvPr/>
        </p:nvPicPr>
        <p:blipFill>
          <a:blip r:embed="rId5">
            <a:alphaModFix/>
          </a:blip>
          <a:stretch>
            <a:fillRect/>
          </a:stretch>
        </p:blipFill>
        <p:spPr>
          <a:xfrm>
            <a:off x="461200" y="2644593"/>
            <a:ext cx="3714224" cy="33850"/>
          </a:xfrm>
          <a:prstGeom prst="rect">
            <a:avLst/>
          </a:prstGeom>
          <a:noFill/>
          <a:ln>
            <a:noFill/>
          </a:ln>
        </p:spPr>
      </p:pic>
      <p:sp>
        <p:nvSpPr>
          <p:cNvPr id="2" name="Google Shape;167;p21">
            <a:extLst>
              <a:ext uri="{FF2B5EF4-FFF2-40B4-BE49-F238E27FC236}">
                <a16:creationId xmlns:a16="http://schemas.microsoft.com/office/drawing/2014/main" id="{DE3A18DB-9FA6-7EC3-E65C-F437FCEDF4F5}"/>
              </a:ext>
            </a:extLst>
          </p:cNvPr>
          <p:cNvSpPr txBox="1"/>
          <p:nvPr/>
        </p:nvSpPr>
        <p:spPr>
          <a:xfrm>
            <a:off x="4934328" y="3252904"/>
            <a:ext cx="3829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dirty="0">
                <a:solidFill>
                  <a:schemeClr val="lt1"/>
                </a:solidFill>
                <a:latin typeface="Work Sans Medium"/>
                <a:ea typeface="Work Sans Medium"/>
                <a:cs typeface="Work Sans Medium"/>
                <a:sym typeface="Work Sans Medium"/>
              </a:rPr>
              <a:t>Transfer Pricing</a:t>
            </a:r>
            <a:endParaRPr sz="1600" dirty="0">
              <a:solidFill>
                <a:schemeClr val="lt1"/>
              </a:solidFill>
              <a:latin typeface="Work Sans Medium"/>
              <a:ea typeface="Work Sans Medium"/>
              <a:cs typeface="Work Sans Medium"/>
              <a:sym typeface="Work Sans Medium"/>
            </a:endParaRPr>
          </a:p>
        </p:txBody>
      </p:sp>
      <p:sp>
        <p:nvSpPr>
          <p:cNvPr id="3" name="Google Shape;168;p21">
            <a:extLst>
              <a:ext uri="{FF2B5EF4-FFF2-40B4-BE49-F238E27FC236}">
                <a16:creationId xmlns:a16="http://schemas.microsoft.com/office/drawing/2014/main" id="{7E942588-975C-A0C9-3013-4FB228DE59B6}"/>
              </a:ext>
            </a:extLst>
          </p:cNvPr>
          <p:cNvSpPr txBox="1"/>
          <p:nvPr/>
        </p:nvSpPr>
        <p:spPr>
          <a:xfrm>
            <a:off x="4991828" y="3717004"/>
            <a:ext cx="38292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800" dirty="0">
                <a:solidFill>
                  <a:schemeClr val="lt1"/>
                </a:solidFill>
                <a:latin typeface="Work Sans Medium" pitchFamily="2" charset="0"/>
                <a:sym typeface="Merriweather"/>
              </a:rPr>
              <a:t>Assistenza nella predisposizione del Documento di transfer pricing, ovvero un complesso di tecniche e procedimenti adottati dalle imprese multinazionali nella formazione dei prezzi nelle operazioni infragruppo, espressivi del “principio di libera concorrenza”. Tale attività ha un  duplice beneficio in termini di riduzione del rischio fiscale e come vero e proprio strumento di gestione dell’attività imprenditoriale.</a:t>
            </a:r>
          </a:p>
        </p:txBody>
      </p:sp>
      <p:pic>
        <p:nvPicPr>
          <p:cNvPr id="4" name="Google Shape;169;p21">
            <a:extLst>
              <a:ext uri="{FF2B5EF4-FFF2-40B4-BE49-F238E27FC236}">
                <a16:creationId xmlns:a16="http://schemas.microsoft.com/office/drawing/2014/main" id="{260CE9F1-8CC4-5BC8-65F1-5695ACC5CA3C}"/>
              </a:ext>
            </a:extLst>
          </p:cNvPr>
          <p:cNvPicPr preferRelativeResize="0"/>
          <p:nvPr/>
        </p:nvPicPr>
        <p:blipFill>
          <a:blip r:embed="rId5">
            <a:alphaModFix/>
          </a:blip>
          <a:stretch>
            <a:fillRect/>
          </a:stretch>
        </p:blipFill>
        <p:spPr>
          <a:xfrm>
            <a:off x="4991828" y="3665247"/>
            <a:ext cx="3714224" cy="338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TotalTime>
  <Words>1259</Words>
  <Application>Microsoft Office PowerPoint</Application>
  <PresentationFormat>Presentazione su schermo (16:9)</PresentationFormat>
  <Paragraphs>119</Paragraphs>
  <Slides>14</Slides>
  <Notes>14</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14</vt:i4>
      </vt:variant>
    </vt:vector>
  </HeadingPairs>
  <TitlesOfParts>
    <vt:vector size="20" baseType="lpstr">
      <vt:lpstr>Work Sans SemiBold</vt:lpstr>
      <vt:lpstr>Work Sans</vt:lpstr>
      <vt:lpstr>Work Sans Medium</vt:lpstr>
      <vt:lpstr>Merriweather</vt:lpstr>
      <vt:lpstr>Arial</vt:lpstr>
      <vt:lpstr>Simple Light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Alessia.M</dc:creator>
  <cp:lastModifiedBy>Alessia Montorsi</cp:lastModifiedBy>
  <cp:revision>30</cp:revision>
  <dcterms:modified xsi:type="dcterms:W3CDTF">2024-03-26T18:10:31Z</dcterms:modified>
</cp:coreProperties>
</file>